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7" r:id="rId2"/>
    <p:sldId id="279" r:id="rId3"/>
    <p:sldId id="258" r:id="rId4"/>
    <p:sldId id="277" r:id="rId5"/>
    <p:sldId id="687" r:id="rId6"/>
    <p:sldId id="260" r:id="rId7"/>
    <p:sldId id="318" r:id="rId8"/>
    <p:sldId id="661" r:id="rId9"/>
    <p:sldId id="559" r:id="rId10"/>
    <p:sldId id="688" r:id="rId11"/>
    <p:sldId id="690" r:id="rId12"/>
    <p:sldId id="656" r:id="rId13"/>
    <p:sldId id="579" r:id="rId14"/>
    <p:sldId id="564" r:id="rId15"/>
    <p:sldId id="697" r:id="rId16"/>
    <p:sldId id="695" r:id="rId17"/>
    <p:sldId id="657" r:id="rId18"/>
    <p:sldId id="663" r:id="rId19"/>
    <p:sldId id="664" r:id="rId20"/>
    <p:sldId id="698" r:id="rId21"/>
    <p:sldId id="597" r:id="rId22"/>
    <p:sldId id="330" r:id="rId23"/>
    <p:sldId id="670" r:id="rId24"/>
    <p:sldId id="667" r:id="rId25"/>
    <p:sldId id="261" r:id="rId26"/>
    <p:sldId id="265" r:id="rId27"/>
    <p:sldId id="668" r:id="rId28"/>
    <p:sldId id="669" r:id="rId29"/>
    <p:sldId id="598" r:id="rId30"/>
    <p:sldId id="673" r:id="rId31"/>
    <p:sldId id="676" r:id="rId32"/>
    <p:sldId id="262" r:id="rId33"/>
    <p:sldId id="263" r:id="rId34"/>
    <p:sldId id="329" r:id="rId35"/>
    <p:sldId id="658" r:id="rId36"/>
    <p:sldId id="660" r:id="rId37"/>
    <p:sldId id="326" r:id="rId38"/>
    <p:sldId id="327" r:id="rId39"/>
    <p:sldId id="272" r:id="rId40"/>
    <p:sldId id="328" r:id="rId41"/>
    <p:sldId id="680" r:id="rId42"/>
    <p:sldId id="681" r:id="rId43"/>
    <p:sldId id="682" r:id="rId44"/>
    <p:sldId id="300" r:id="rId45"/>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rk Mate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2EE245-155D-2349-9ED3-DB56E3E7DC90}" v="569" dt="2024-01-23T17:03:1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8"/>
    <p:restoredTop sz="86824" autoAdjust="0"/>
  </p:normalViewPr>
  <p:slideViewPr>
    <p:cSldViewPr>
      <p:cViewPr varScale="1">
        <p:scale>
          <a:sx n="108" d="100"/>
          <a:sy n="108" d="100"/>
        </p:scale>
        <p:origin x="232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B52EE245-155D-2349-9ED3-DB56E3E7DC90}"/>
    <pc:docChg chg="modSld">
      <pc:chgData name="Morales, Abdon" userId="b8e72fca-89fa-40b2-95f0-bdb26e6d8c1d" providerId="ADAL" clId="{B52EE245-155D-2349-9ED3-DB56E3E7DC90}" dt="2024-01-23T17:08:39.872" v="742" actId="20577"/>
      <pc:docMkLst>
        <pc:docMk/>
      </pc:docMkLst>
      <pc:sldChg chg="modSp">
        <pc:chgData name="Morales, Abdon" userId="b8e72fca-89fa-40b2-95f0-bdb26e6d8c1d" providerId="ADAL" clId="{B52EE245-155D-2349-9ED3-DB56E3E7DC90}" dt="2024-01-16T17:35:48.258" v="57" actId="20577"/>
        <pc:sldMkLst>
          <pc:docMk/>
          <pc:sldMk cId="3039169126" sldId="260"/>
        </pc:sldMkLst>
        <pc:spChg chg="mod">
          <ac:chgData name="Morales, Abdon" userId="b8e72fca-89fa-40b2-95f0-bdb26e6d8c1d" providerId="ADAL" clId="{B52EE245-155D-2349-9ED3-DB56E3E7DC90}" dt="2024-01-16T17:35:48.258" v="57" actId="20577"/>
          <ac:spMkLst>
            <pc:docMk/>
            <pc:sldMk cId="3039169126" sldId="260"/>
            <ac:spMk id="3" creationId="{39EEFCD8-DB52-4BF8-9E16-2743369882E1}"/>
          </ac:spMkLst>
        </pc:spChg>
      </pc:sldChg>
      <pc:sldChg chg="modSp">
        <pc:chgData name="Morales, Abdon" userId="b8e72fca-89fa-40b2-95f0-bdb26e6d8c1d" providerId="ADAL" clId="{B52EE245-155D-2349-9ED3-DB56E3E7DC90}" dt="2024-01-18T17:52:37.759" v="481" actId="20577"/>
        <pc:sldMkLst>
          <pc:docMk/>
          <pc:sldMk cId="335439097" sldId="262"/>
        </pc:sldMkLst>
        <pc:spChg chg="mod">
          <ac:chgData name="Morales, Abdon" userId="b8e72fca-89fa-40b2-95f0-bdb26e6d8c1d" providerId="ADAL" clId="{B52EE245-155D-2349-9ED3-DB56E3E7DC90}" dt="2024-01-18T17:52:37.759" v="481" actId="20577"/>
          <ac:spMkLst>
            <pc:docMk/>
            <pc:sldMk cId="335439097" sldId="262"/>
            <ac:spMk id="3" creationId="{39EEFCD8-DB52-4BF8-9E16-2743369882E1}"/>
          </ac:spMkLst>
        </pc:spChg>
      </pc:sldChg>
      <pc:sldChg chg="modSp">
        <pc:chgData name="Morales, Abdon" userId="b8e72fca-89fa-40b2-95f0-bdb26e6d8c1d" providerId="ADAL" clId="{B52EE245-155D-2349-9ED3-DB56E3E7DC90}" dt="2024-01-18T17:28:04.028" v="277" actId="20577"/>
        <pc:sldMkLst>
          <pc:docMk/>
          <pc:sldMk cId="2152659003" sldId="265"/>
        </pc:sldMkLst>
        <pc:spChg chg="mod">
          <ac:chgData name="Morales, Abdon" userId="b8e72fca-89fa-40b2-95f0-bdb26e6d8c1d" providerId="ADAL" clId="{B52EE245-155D-2349-9ED3-DB56E3E7DC90}" dt="2024-01-18T17:28:04.028" v="277" actId="20577"/>
          <ac:spMkLst>
            <pc:docMk/>
            <pc:sldMk cId="2152659003" sldId="265"/>
            <ac:spMk id="3" creationId="{39EEFCD8-DB52-4BF8-9E16-2743369882E1}"/>
          </ac:spMkLst>
        </pc:spChg>
      </pc:sldChg>
      <pc:sldChg chg="modSp modAnim">
        <pc:chgData name="Morales, Abdon" userId="b8e72fca-89fa-40b2-95f0-bdb26e6d8c1d" providerId="ADAL" clId="{B52EE245-155D-2349-9ED3-DB56E3E7DC90}" dt="2024-01-18T18:14:58.941" v="599" actId="20577"/>
        <pc:sldMkLst>
          <pc:docMk/>
          <pc:sldMk cId="2885915235" sldId="272"/>
        </pc:sldMkLst>
        <pc:spChg chg="mod">
          <ac:chgData name="Morales, Abdon" userId="b8e72fca-89fa-40b2-95f0-bdb26e6d8c1d" providerId="ADAL" clId="{B52EE245-155D-2349-9ED3-DB56E3E7DC90}" dt="2024-01-18T18:14:58.941" v="599" actId="20577"/>
          <ac:spMkLst>
            <pc:docMk/>
            <pc:sldMk cId="2885915235" sldId="272"/>
            <ac:spMk id="38915" creationId="{00000000-0000-0000-0000-000000000000}"/>
          </ac:spMkLst>
        </pc:spChg>
      </pc:sldChg>
      <pc:sldChg chg="modSp">
        <pc:chgData name="Morales, Abdon" userId="b8e72fca-89fa-40b2-95f0-bdb26e6d8c1d" providerId="ADAL" clId="{B52EE245-155D-2349-9ED3-DB56E3E7DC90}" dt="2024-01-16T17:32:23.042" v="4" actId="20577"/>
        <pc:sldMkLst>
          <pc:docMk/>
          <pc:sldMk cId="1720077980" sldId="277"/>
        </pc:sldMkLst>
        <pc:spChg chg="mod">
          <ac:chgData name="Morales, Abdon" userId="b8e72fca-89fa-40b2-95f0-bdb26e6d8c1d" providerId="ADAL" clId="{B52EE245-155D-2349-9ED3-DB56E3E7DC90}" dt="2024-01-16T17:32:23.042" v="4" actId="20577"/>
          <ac:spMkLst>
            <pc:docMk/>
            <pc:sldMk cId="1720077980" sldId="277"/>
            <ac:spMk id="3" creationId="{00000000-0000-0000-0000-000000000000}"/>
          </ac:spMkLst>
        </pc:spChg>
      </pc:sldChg>
      <pc:sldChg chg="modSp">
        <pc:chgData name="Morales, Abdon" userId="b8e72fca-89fa-40b2-95f0-bdb26e6d8c1d" providerId="ADAL" clId="{B52EE245-155D-2349-9ED3-DB56E3E7DC90}" dt="2024-01-23T02:50:25.428" v="602" actId="5736"/>
        <pc:sldMkLst>
          <pc:docMk/>
          <pc:sldMk cId="1842741897" sldId="328"/>
        </pc:sldMkLst>
        <pc:graphicFrameChg chg="mod">
          <ac:chgData name="Morales, Abdon" userId="b8e72fca-89fa-40b2-95f0-bdb26e6d8c1d" providerId="ADAL" clId="{B52EE245-155D-2349-9ED3-DB56E3E7DC90}" dt="2024-01-23T02:50:25.428" v="602" actId="5736"/>
          <ac:graphicFrameMkLst>
            <pc:docMk/>
            <pc:sldMk cId="1842741897" sldId="328"/>
            <ac:graphicFrameMk id="6" creationId="{00000000-0000-0000-0000-000000000000}"/>
          </ac:graphicFrameMkLst>
        </pc:graphicFrameChg>
      </pc:sldChg>
      <pc:sldChg chg="modSp">
        <pc:chgData name="Morales, Abdon" userId="b8e72fca-89fa-40b2-95f0-bdb26e6d8c1d" providerId="ADAL" clId="{B52EE245-155D-2349-9ED3-DB56E3E7DC90}" dt="2024-01-22T06:58:12.384" v="600" actId="5736"/>
        <pc:sldMkLst>
          <pc:docMk/>
          <pc:sldMk cId="872106280" sldId="559"/>
        </pc:sldMkLst>
        <pc:spChg chg="mod">
          <ac:chgData name="Morales, Abdon" userId="b8e72fca-89fa-40b2-95f0-bdb26e6d8c1d" providerId="ADAL" clId="{B52EE245-155D-2349-9ED3-DB56E3E7DC90}" dt="2024-01-16T17:42:21.689" v="205" actId="20577"/>
          <ac:spMkLst>
            <pc:docMk/>
            <pc:sldMk cId="872106280" sldId="559"/>
            <ac:spMk id="6" creationId="{3D12297C-B721-4C75-AD8C-9FF540DAA7B2}"/>
          </ac:spMkLst>
        </pc:spChg>
        <pc:graphicFrameChg chg="mod">
          <ac:chgData name="Morales, Abdon" userId="b8e72fca-89fa-40b2-95f0-bdb26e6d8c1d" providerId="ADAL" clId="{B52EE245-155D-2349-9ED3-DB56E3E7DC90}" dt="2024-01-22T06:58:12.384" v="600" actId="5736"/>
          <ac:graphicFrameMkLst>
            <pc:docMk/>
            <pc:sldMk cId="872106280" sldId="559"/>
            <ac:graphicFrameMk id="4" creationId="{DEF25696-4BCA-4C37-9FDD-9E6622CC367E}"/>
          </ac:graphicFrameMkLst>
        </pc:graphicFrameChg>
      </pc:sldChg>
      <pc:sldChg chg="modSp mod">
        <pc:chgData name="Morales, Abdon" userId="b8e72fca-89fa-40b2-95f0-bdb26e6d8c1d" providerId="ADAL" clId="{B52EE245-155D-2349-9ED3-DB56E3E7DC90}" dt="2024-01-16T17:53:45.068" v="237" actId="113"/>
        <pc:sldMkLst>
          <pc:docMk/>
          <pc:sldMk cId="2216778014" sldId="564"/>
        </pc:sldMkLst>
        <pc:spChg chg="mod">
          <ac:chgData name="Morales, Abdon" userId="b8e72fca-89fa-40b2-95f0-bdb26e6d8c1d" providerId="ADAL" clId="{B52EE245-155D-2349-9ED3-DB56E3E7DC90}" dt="2024-01-16T17:53:45.068" v="237" actId="113"/>
          <ac:spMkLst>
            <pc:docMk/>
            <pc:sldMk cId="2216778014" sldId="564"/>
            <ac:spMk id="3" creationId="{1759FB4D-675F-4EA1-9862-A11E3B5E1805}"/>
          </ac:spMkLst>
        </pc:spChg>
      </pc:sldChg>
      <pc:sldChg chg="modSp">
        <pc:chgData name="Morales, Abdon" userId="b8e72fca-89fa-40b2-95f0-bdb26e6d8c1d" providerId="ADAL" clId="{B52EE245-155D-2349-9ED3-DB56E3E7DC90}" dt="2024-01-16T17:52:28.285" v="236" actId="20577"/>
        <pc:sldMkLst>
          <pc:docMk/>
          <pc:sldMk cId="2497732060" sldId="579"/>
        </pc:sldMkLst>
        <pc:spChg chg="mod">
          <ac:chgData name="Morales, Abdon" userId="b8e72fca-89fa-40b2-95f0-bdb26e6d8c1d" providerId="ADAL" clId="{B52EE245-155D-2349-9ED3-DB56E3E7DC90}" dt="2024-01-16T17:52:28.285" v="236" actId="20577"/>
          <ac:spMkLst>
            <pc:docMk/>
            <pc:sldMk cId="2497732060" sldId="579"/>
            <ac:spMk id="3" creationId="{D0EA8C6F-379A-4504-8717-B5960E2052B5}"/>
          </ac:spMkLst>
        </pc:spChg>
      </pc:sldChg>
      <pc:sldChg chg="modSp mod">
        <pc:chgData name="Morales, Abdon" userId="b8e72fca-89fa-40b2-95f0-bdb26e6d8c1d" providerId="ADAL" clId="{B52EE245-155D-2349-9ED3-DB56E3E7DC90}" dt="2024-01-16T17:51:43.539" v="209" actId="400"/>
        <pc:sldMkLst>
          <pc:docMk/>
          <pc:sldMk cId="3339244314" sldId="656"/>
        </pc:sldMkLst>
        <pc:graphicFrameChg chg="modGraphic">
          <ac:chgData name="Morales, Abdon" userId="b8e72fca-89fa-40b2-95f0-bdb26e6d8c1d" providerId="ADAL" clId="{B52EE245-155D-2349-9ED3-DB56E3E7DC90}" dt="2024-01-16T17:51:43.539" v="209" actId="400"/>
          <ac:graphicFrameMkLst>
            <pc:docMk/>
            <pc:sldMk cId="3339244314" sldId="656"/>
            <ac:graphicFrameMk id="6" creationId="{E60734F2-DD1B-4198-8157-809255D19E0D}"/>
          </ac:graphicFrameMkLst>
        </pc:graphicFrameChg>
      </pc:sldChg>
      <pc:sldChg chg="modSp">
        <pc:chgData name="Morales, Abdon" userId="b8e72fca-89fa-40b2-95f0-bdb26e6d8c1d" providerId="ADAL" clId="{B52EE245-155D-2349-9ED3-DB56E3E7DC90}" dt="2024-01-16T17:41:10.992" v="167" actId="20577"/>
        <pc:sldMkLst>
          <pc:docMk/>
          <pc:sldMk cId="3575415866" sldId="661"/>
        </pc:sldMkLst>
        <pc:spChg chg="mod">
          <ac:chgData name="Morales, Abdon" userId="b8e72fca-89fa-40b2-95f0-bdb26e6d8c1d" providerId="ADAL" clId="{B52EE245-155D-2349-9ED3-DB56E3E7DC90}" dt="2024-01-16T17:41:10.992" v="167" actId="20577"/>
          <ac:spMkLst>
            <pc:docMk/>
            <pc:sldMk cId="3575415866" sldId="661"/>
            <ac:spMk id="17410" creationId="{00000000-0000-0000-0000-000000000000}"/>
          </ac:spMkLst>
        </pc:spChg>
      </pc:sldChg>
      <pc:sldChg chg="modSp modAnim">
        <pc:chgData name="Morales, Abdon" userId="b8e72fca-89fa-40b2-95f0-bdb26e6d8c1d" providerId="ADAL" clId="{B52EE245-155D-2349-9ED3-DB56E3E7DC90}" dt="2024-01-18T17:30:53.964" v="327" actId="20577"/>
        <pc:sldMkLst>
          <pc:docMk/>
          <pc:sldMk cId="3780139284" sldId="668"/>
        </pc:sldMkLst>
        <pc:spChg chg="mod">
          <ac:chgData name="Morales, Abdon" userId="b8e72fca-89fa-40b2-95f0-bdb26e6d8c1d" providerId="ADAL" clId="{B52EE245-155D-2349-9ED3-DB56E3E7DC90}" dt="2024-01-18T17:30:53.964" v="327" actId="20577"/>
          <ac:spMkLst>
            <pc:docMk/>
            <pc:sldMk cId="3780139284" sldId="668"/>
            <ac:spMk id="9" creationId="{E47D0591-02DC-4D03-A3DE-62350DCB2F2C}"/>
          </ac:spMkLst>
        </pc:spChg>
      </pc:sldChg>
      <pc:sldChg chg="modSp">
        <pc:chgData name="Morales, Abdon" userId="b8e72fca-89fa-40b2-95f0-bdb26e6d8c1d" providerId="ADAL" clId="{B52EE245-155D-2349-9ED3-DB56E3E7DC90}" dt="2024-01-18T17:32:39.005" v="342" actId="20577"/>
        <pc:sldMkLst>
          <pc:docMk/>
          <pc:sldMk cId="3884159059" sldId="669"/>
        </pc:sldMkLst>
        <pc:spChg chg="mod">
          <ac:chgData name="Morales, Abdon" userId="b8e72fca-89fa-40b2-95f0-bdb26e6d8c1d" providerId="ADAL" clId="{B52EE245-155D-2349-9ED3-DB56E3E7DC90}" dt="2024-01-18T17:32:39.005" v="342" actId="20577"/>
          <ac:spMkLst>
            <pc:docMk/>
            <pc:sldMk cId="3884159059" sldId="669"/>
            <ac:spMk id="3" creationId="{0CDEA366-CDAE-4007-8B04-805848525A8C}"/>
          </ac:spMkLst>
        </pc:spChg>
        <pc:spChg chg="mod">
          <ac:chgData name="Morales, Abdon" userId="b8e72fca-89fa-40b2-95f0-bdb26e6d8c1d" providerId="ADAL" clId="{B52EE245-155D-2349-9ED3-DB56E3E7DC90}" dt="2024-01-18T17:32:29.124" v="336" actId="20577"/>
          <ac:spMkLst>
            <pc:docMk/>
            <pc:sldMk cId="3884159059" sldId="669"/>
            <ac:spMk id="7" creationId="{6ADCDB7E-CF25-4515-93B1-885FA72A97F6}"/>
          </ac:spMkLst>
        </pc:spChg>
      </pc:sldChg>
      <pc:sldChg chg="modSp">
        <pc:chgData name="Morales, Abdon" userId="b8e72fca-89fa-40b2-95f0-bdb26e6d8c1d" providerId="ADAL" clId="{B52EE245-155D-2349-9ED3-DB56E3E7DC90}" dt="2024-01-22T06:59:42.748" v="601" actId="5736"/>
        <pc:sldMkLst>
          <pc:docMk/>
          <pc:sldMk cId="3925414102" sldId="670"/>
        </pc:sldMkLst>
        <pc:graphicFrameChg chg="mod">
          <ac:chgData name="Morales, Abdon" userId="b8e72fca-89fa-40b2-95f0-bdb26e6d8c1d" providerId="ADAL" clId="{B52EE245-155D-2349-9ED3-DB56E3E7DC90}" dt="2024-01-22T06:59:42.748" v="601" actId="5736"/>
          <ac:graphicFrameMkLst>
            <pc:docMk/>
            <pc:sldMk cId="3925414102" sldId="670"/>
            <ac:graphicFrameMk id="4" creationId="{00000000-0000-0000-0000-000000000000}"/>
          </ac:graphicFrameMkLst>
        </pc:graphicFrameChg>
      </pc:sldChg>
      <pc:sldChg chg="modSp mod">
        <pc:chgData name="Morales, Abdon" userId="b8e72fca-89fa-40b2-95f0-bdb26e6d8c1d" providerId="ADAL" clId="{B52EE245-155D-2349-9ED3-DB56E3E7DC90}" dt="2024-01-18T17:36:56.792" v="394" actId="20577"/>
        <pc:sldMkLst>
          <pc:docMk/>
          <pc:sldMk cId="1785625446" sldId="673"/>
        </pc:sldMkLst>
        <pc:spChg chg="mod">
          <ac:chgData name="Morales, Abdon" userId="b8e72fca-89fa-40b2-95f0-bdb26e6d8c1d" providerId="ADAL" clId="{B52EE245-155D-2349-9ED3-DB56E3E7DC90}" dt="2024-01-18T17:36:56.792" v="394" actId="20577"/>
          <ac:spMkLst>
            <pc:docMk/>
            <pc:sldMk cId="1785625446" sldId="673"/>
            <ac:spMk id="3" creationId="{0CDEA366-CDAE-4007-8B04-805848525A8C}"/>
          </ac:spMkLst>
        </pc:spChg>
      </pc:sldChg>
      <pc:sldChg chg="modSp mod">
        <pc:chgData name="Morales, Abdon" userId="b8e72fca-89fa-40b2-95f0-bdb26e6d8c1d" providerId="ADAL" clId="{B52EE245-155D-2349-9ED3-DB56E3E7DC90}" dt="2024-01-18T17:39:06.828" v="465" actId="20577"/>
        <pc:sldMkLst>
          <pc:docMk/>
          <pc:sldMk cId="2376160146" sldId="676"/>
        </pc:sldMkLst>
        <pc:spChg chg="mod">
          <ac:chgData name="Morales, Abdon" userId="b8e72fca-89fa-40b2-95f0-bdb26e6d8c1d" providerId="ADAL" clId="{B52EE245-155D-2349-9ED3-DB56E3E7DC90}" dt="2024-01-18T17:39:06.828" v="465" actId="20577"/>
          <ac:spMkLst>
            <pc:docMk/>
            <pc:sldMk cId="2376160146" sldId="676"/>
            <ac:spMk id="3" creationId="{0CDEA366-CDAE-4007-8B04-805848525A8C}"/>
          </ac:spMkLst>
        </pc:spChg>
      </pc:sldChg>
      <pc:sldChg chg="modSp">
        <pc:chgData name="Morales, Abdon" userId="b8e72fca-89fa-40b2-95f0-bdb26e6d8c1d" providerId="ADAL" clId="{B52EE245-155D-2349-9ED3-DB56E3E7DC90}" dt="2024-01-23T17:03:13.604" v="625" actId="20577"/>
        <pc:sldMkLst>
          <pc:docMk/>
          <pc:sldMk cId="756761344" sldId="680"/>
        </pc:sldMkLst>
        <pc:spChg chg="mod">
          <ac:chgData name="Morales, Abdon" userId="b8e72fca-89fa-40b2-95f0-bdb26e6d8c1d" providerId="ADAL" clId="{B52EE245-155D-2349-9ED3-DB56E3E7DC90}" dt="2024-01-23T17:03:13.604" v="625" actId="20577"/>
          <ac:spMkLst>
            <pc:docMk/>
            <pc:sldMk cId="756761344" sldId="680"/>
            <ac:spMk id="53250" creationId="{00000000-0000-0000-0000-000000000000}"/>
          </ac:spMkLst>
        </pc:spChg>
      </pc:sldChg>
      <pc:sldChg chg="modSp mod">
        <pc:chgData name="Morales, Abdon" userId="b8e72fca-89fa-40b2-95f0-bdb26e6d8c1d" providerId="ADAL" clId="{B52EE245-155D-2349-9ED3-DB56E3E7DC90}" dt="2024-01-23T17:08:06.665" v="702" actId="20577"/>
        <pc:sldMkLst>
          <pc:docMk/>
          <pc:sldMk cId="330965249" sldId="681"/>
        </pc:sldMkLst>
        <pc:spChg chg="mod">
          <ac:chgData name="Morales, Abdon" userId="b8e72fca-89fa-40b2-95f0-bdb26e6d8c1d" providerId="ADAL" clId="{B52EE245-155D-2349-9ED3-DB56E3E7DC90}" dt="2024-01-23T17:08:06.665" v="702" actId="20577"/>
          <ac:spMkLst>
            <pc:docMk/>
            <pc:sldMk cId="330965249" sldId="681"/>
            <ac:spMk id="47105" creationId="{00000000-0000-0000-0000-000000000000}"/>
          </ac:spMkLst>
        </pc:spChg>
      </pc:sldChg>
      <pc:sldChg chg="modSp mod">
        <pc:chgData name="Morales, Abdon" userId="b8e72fca-89fa-40b2-95f0-bdb26e6d8c1d" providerId="ADAL" clId="{B52EE245-155D-2349-9ED3-DB56E3E7DC90}" dt="2024-01-23T17:08:39.872" v="742" actId="20577"/>
        <pc:sldMkLst>
          <pc:docMk/>
          <pc:sldMk cId="1052606136" sldId="682"/>
        </pc:sldMkLst>
        <pc:spChg chg="mod">
          <ac:chgData name="Morales, Abdon" userId="b8e72fca-89fa-40b2-95f0-bdb26e6d8c1d" providerId="ADAL" clId="{B52EE245-155D-2349-9ED3-DB56E3E7DC90}" dt="2024-01-23T17:08:39.872" v="742" actId="20577"/>
          <ac:spMkLst>
            <pc:docMk/>
            <pc:sldMk cId="1052606136" sldId="682"/>
            <ac:spMk id="3" creationId="{0CDEA366-CDAE-4007-8B04-805848525A8C}"/>
          </ac:spMkLst>
        </pc:spChg>
      </pc:sldChg>
      <pc:sldChg chg="addSp delSp modSp mod">
        <pc:chgData name="Morales, Abdon" userId="b8e72fca-89fa-40b2-95f0-bdb26e6d8c1d" providerId="ADAL" clId="{B52EE245-155D-2349-9ED3-DB56E3E7DC90}" dt="2024-01-16T17:53:52.729" v="240"/>
        <pc:sldMkLst>
          <pc:docMk/>
          <pc:sldMk cId="1488843233" sldId="697"/>
        </pc:sldMkLst>
        <pc:spChg chg="add del mod">
          <ac:chgData name="Morales, Abdon" userId="b8e72fca-89fa-40b2-95f0-bdb26e6d8c1d" providerId="ADAL" clId="{B52EE245-155D-2349-9ED3-DB56E3E7DC90}" dt="2024-01-16T17:53:52.729" v="240"/>
          <ac:spMkLst>
            <pc:docMk/>
            <pc:sldMk cId="1488843233" sldId="697"/>
            <ac:spMk id="3" creationId="{3E07139E-18D9-5B5E-FC65-20F5F1BA808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B5437D-92FD-4F91-A193-5D974756A514}" type="doc">
      <dgm:prSet loTypeId="urn:microsoft.com/office/officeart/2005/8/layout/hierarchy1" loCatId="hierarchy" qsTypeId="urn:microsoft.com/office/officeart/2005/8/quickstyle/simple1" qsCatId="simple" csTypeId="urn:microsoft.com/office/officeart/2005/8/colors/accent1_1" csCatId="accent1" phldr="1"/>
      <dgm:spPr/>
      <dgm:t>
        <a:bodyPr/>
        <a:lstStyle/>
        <a:p>
          <a:endParaRPr lang="en-US"/>
        </a:p>
      </dgm:t>
    </dgm:pt>
    <dgm:pt modelId="{05ADB7AD-DE1F-4A6A-AF74-2639B70FC710}">
      <dgm:prSet phldrT="[Text]"/>
      <dgm:spPr/>
      <dgm:t>
        <a:bodyPr/>
        <a:lstStyle/>
        <a:p>
          <a:r>
            <a:rPr lang="en-US" dirty="0"/>
            <a:t>Underground economy</a:t>
          </a:r>
        </a:p>
      </dgm:t>
    </dgm:pt>
    <dgm:pt modelId="{F87B997C-C557-4971-8667-9BE678EE96FF}" type="parTrans" cxnId="{5B860704-40D0-416E-8CBC-CF38858417AB}">
      <dgm:prSet/>
      <dgm:spPr/>
      <dgm:t>
        <a:bodyPr/>
        <a:lstStyle/>
        <a:p>
          <a:endParaRPr lang="en-US"/>
        </a:p>
      </dgm:t>
    </dgm:pt>
    <dgm:pt modelId="{10E79830-8495-4A68-B9DE-2F2EC5153C2A}" type="sibTrans" cxnId="{5B860704-40D0-416E-8CBC-CF38858417AB}">
      <dgm:prSet/>
      <dgm:spPr/>
      <dgm:t>
        <a:bodyPr/>
        <a:lstStyle/>
        <a:p>
          <a:endParaRPr lang="en-US"/>
        </a:p>
      </dgm:t>
    </dgm:pt>
    <dgm:pt modelId="{B7C09EB5-243B-49BE-B517-A2B56F1F41D8}">
      <dgm:prSet phldrT="[Text]"/>
      <dgm:spPr/>
      <dgm:t>
        <a:bodyPr/>
        <a:lstStyle/>
        <a:p>
          <a:r>
            <a:rPr lang="en-US" dirty="0"/>
            <a:t>Legal</a:t>
          </a:r>
        </a:p>
      </dgm:t>
    </dgm:pt>
    <dgm:pt modelId="{F66D51C7-69F6-4EAB-BC5D-A50CA93A4A7E}" type="parTrans" cxnId="{870C1276-B76D-4086-B3C7-A0A5A8D2B971}">
      <dgm:prSet/>
      <dgm:spPr/>
      <dgm:t>
        <a:bodyPr/>
        <a:lstStyle/>
        <a:p>
          <a:endParaRPr lang="en-US"/>
        </a:p>
      </dgm:t>
    </dgm:pt>
    <dgm:pt modelId="{B16795DE-0540-4BEB-B9D6-C0FEE8F7FC93}" type="sibTrans" cxnId="{870C1276-B76D-4086-B3C7-A0A5A8D2B971}">
      <dgm:prSet/>
      <dgm:spPr/>
      <dgm:t>
        <a:bodyPr/>
        <a:lstStyle/>
        <a:p>
          <a:endParaRPr lang="en-US"/>
        </a:p>
      </dgm:t>
    </dgm:pt>
    <dgm:pt modelId="{5B6450FC-A74B-4037-BF74-8F385FB13C2F}">
      <dgm:prSet phldrT="[Text]"/>
      <dgm:spPr/>
      <dgm:t>
        <a:bodyPr/>
        <a:lstStyle/>
        <a:p>
          <a:r>
            <a:rPr lang="en-US" dirty="0"/>
            <a:t>Waitress tips</a:t>
          </a:r>
        </a:p>
      </dgm:t>
    </dgm:pt>
    <dgm:pt modelId="{2636A2AD-98F5-4CD0-95C4-E4E3772D5497}" type="parTrans" cxnId="{380B78E9-6712-4E87-9860-24813245F28B}">
      <dgm:prSet/>
      <dgm:spPr/>
      <dgm:t>
        <a:bodyPr/>
        <a:lstStyle/>
        <a:p>
          <a:endParaRPr lang="en-US"/>
        </a:p>
      </dgm:t>
    </dgm:pt>
    <dgm:pt modelId="{8850D314-42FD-41D7-8C46-0169F7B446E0}" type="sibTrans" cxnId="{380B78E9-6712-4E87-9860-24813245F28B}">
      <dgm:prSet/>
      <dgm:spPr/>
      <dgm:t>
        <a:bodyPr/>
        <a:lstStyle/>
        <a:p>
          <a:endParaRPr lang="en-US"/>
        </a:p>
      </dgm:t>
    </dgm:pt>
    <dgm:pt modelId="{7BC9C0DF-C7FE-4272-A932-D5AFA101317D}">
      <dgm:prSet phldrT="[Text]"/>
      <dgm:spPr/>
      <dgm:t>
        <a:bodyPr/>
        <a:lstStyle/>
        <a:p>
          <a:r>
            <a:rPr lang="en-US" dirty="0"/>
            <a:t>Babysitting</a:t>
          </a:r>
        </a:p>
      </dgm:t>
    </dgm:pt>
    <dgm:pt modelId="{99ED84E1-5EA8-4CB6-ACFC-6589420691EF}" type="parTrans" cxnId="{2B6E7E00-4F36-46DC-BD58-E23226111ECB}">
      <dgm:prSet/>
      <dgm:spPr/>
      <dgm:t>
        <a:bodyPr/>
        <a:lstStyle/>
        <a:p>
          <a:endParaRPr lang="en-US"/>
        </a:p>
      </dgm:t>
    </dgm:pt>
    <dgm:pt modelId="{B24DB21D-11B8-4DE0-8762-8EE6777B4BF1}" type="sibTrans" cxnId="{2B6E7E00-4F36-46DC-BD58-E23226111ECB}">
      <dgm:prSet/>
      <dgm:spPr/>
      <dgm:t>
        <a:bodyPr/>
        <a:lstStyle/>
        <a:p>
          <a:endParaRPr lang="en-US"/>
        </a:p>
      </dgm:t>
    </dgm:pt>
    <dgm:pt modelId="{DCC0D235-F8D8-424E-A991-AEFDB6C61E02}">
      <dgm:prSet phldrT="[Text]"/>
      <dgm:spPr/>
      <dgm:t>
        <a:bodyPr/>
        <a:lstStyle/>
        <a:p>
          <a:r>
            <a:rPr lang="en-US" dirty="0"/>
            <a:t>Illegal</a:t>
          </a:r>
        </a:p>
      </dgm:t>
    </dgm:pt>
    <dgm:pt modelId="{5C81932D-9292-42B0-92DE-964E534D88DA}" type="parTrans" cxnId="{191480D9-3297-48D5-85FD-A607E0DFCE45}">
      <dgm:prSet/>
      <dgm:spPr/>
      <dgm:t>
        <a:bodyPr/>
        <a:lstStyle/>
        <a:p>
          <a:endParaRPr lang="en-US"/>
        </a:p>
      </dgm:t>
    </dgm:pt>
    <dgm:pt modelId="{71FB3261-D1A3-47FA-9267-7DEB211E439B}" type="sibTrans" cxnId="{191480D9-3297-48D5-85FD-A607E0DFCE45}">
      <dgm:prSet/>
      <dgm:spPr/>
      <dgm:t>
        <a:bodyPr/>
        <a:lstStyle/>
        <a:p>
          <a:endParaRPr lang="en-US"/>
        </a:p>
      </dgm:t>
    </dgm:pt>
    <dgm:pt modelId="{D1324ABB-51FA-4B9A-BD5C-394625F65155}">
      <dgm:prSet phldrT="[Text]"/>
      <dgm:spPr/>
      <dgm:t>
        <a:bodyPr/>
        <a:lstStyle/>
        <a:p>
          <a:r>
            <a:rPr lang="en-US" dirty="0"/>
            <a:t>Narcotics exchanges</a:t>
          </a:r>
        </a:p>
      </dgm:t>
    </dgm:pt>
    <dgm:pt modelId="{512A32D6-861D-4DA5-9A1E-1CDC7C00EDC7}" type="parTrans" cxnId="{D0C3D0A5-8D1A-43AC-AFAE-E04049CA9C6B}">
      <dgm:prSet/>
      <dgm:spPr/>
      <dgm:t>
        <a:bodyPr/>
        <a:lstStyle/>
        <a:p>
          <a:endParaRPr lang="en-US"/>
        </a:p>
      </dgm:t>
    </dgm:pt>
    <dgm:pt modelId="{3341AEBE-3D26-42CC-97C6-E4F375B47F6D}" type="sibTrans" cxnId="{D0C3D0A5-8D1A-43AC-AFAE-E04049CA9C6B}">
      <dgm:prSet/>
      <dgm:spPr/>
      <dgm:t>
        <a:bodyPr/>
        <a:lstStyle/>
        <a:p>
          <a:endParaRPr lang="en-US"/>
        </a:p>
      </dgm:t>
    </dgm:pt>
    <dgm:pt modelId="{59CA9E90-CF05-4E3C-910B-EB0685F4B137}">
      <dgm:prSet phldrT="[Text]"/>
      <dgm:spPr/>
      <dgm:t>
        <a:bodyPr/>
        <a:lstStyle/>
        <a:p>
          <a:r>
            <a:rPr lang="en-US" dirty="0"/>
            <a:t>Prostitution</a:t>
          </a:r>
        </a:p>
      </dgm:t>
    </dgm:pt>
    <dgm:pt modelId="{A5E027BB-4D06-4A61-913C-5563DA4685FB}" type="parTrans" cxnId="{E2DEF1A1-2AB7-4184-8E19-0147BB44510C}">
      <dgm:prSet/>
      <dgm:spPr/>
      <dgm:t>
        <a:bodyPr/>
        <a:lstStyle/>
        <a:p>
          <a:endParaRPr lang="en-US"/>
        </a:p>
      </dgm:t>
    </dgm:pt>
    <dgm:pt modelId="{2000E2C1-FFA4-4601-93E7-56E3D32A752D}" type="sibTrans" cxnId="{E2DEF1A1-2AB7-4184-8E19-0147BB44510C}">
      <dgm:prSet/>
      <dgm:spPr/>
      <dgm:t>
        <a:bodyPr/>
        <a:lstStyle/>
        <a:p>
          <a:endParaRPr lang="en-US"/>
        </a:p>
      </dgm:t>
    </dgm:pt>
    <dgm:pt modelId="{79D62F6F-D31C-4959-8A7D-AB01E25A1932}" type="pres">
      <dgm:prSet presAssocID="{C0B5437D-92FD-4F91-A193-5D974756A514}" presName="hierChild1" presStyleCnt="0">
        <dgm:presLayoutVars>
          <dgm:chPref val="1"/>
          <dgm:dir/>
          <dgm:animOne val="branch"/>
          <dgm:animLvl val="lvl"/>
          <dgm:resizeHandles/>
        </dgm:presLayoutVars>
      </dgm:prSet>
      <dgm:spPr/>
    </dgm:pt>
    <dgm:pt modelId="{72B16B94-16A4-4598-AD26-711BB3E4B8EA}" type="pres">
      <dgm:prSet presAssocID="{05ADB7AD-DE1F-4A6A-AF74-2639B70FC710}" presName="hierRoot1" presStyleCnt="0"/>
      <dgm:spPr/>
    </dgm:pt>
    <dgm:pt modelId="{4F77A921-1081-4F89-8CDC-03EC05A7E611}" type="pres">
      <dgm:prSet presAssocID="{05ADB7AD-DE1F-4A6A-AF74-2639B70FC710}" presName="composite" presStyleCnt="0"/>
      <dgm:spPr/>
    </dgm:pt>
    <dgm:pt modelId="{B4998FD8-E880-44DE-BB73-6175BC9148D8}" type="pres">
      <dgm:prSet presAssocID="{05ADB7AD-DE1F-4A6A-AF74-2639B70FC710}" presName="background" presStyleLbl="node0" presStyleIdx="0" presStyleCnt="1"/>
      <dgm:spPr/>
    </dgm:pt>
    <dgm:pt modelId="{08E9665C-94C8-4669-A1CA-3FD67E41A71C}" type="pres">
      <dgm:prSet presAssocID="{05ADB7AD-DE1F-4A6A-AF74-2639B70FC710}" presName="text" presStyleLbl="fgAcc0" presStyleIdx="0" presStyleCnt="1" custLinFactNeighborX="5556" custLinFactNeighborY="-33663">
        <dgm:presLayoutVars>
          <dgm:chPref val="3"/>
        </dgm:presLayoutVars>
      </dgm:prSet>
      <dgm:spPr/>
    </dgm:pt>
    <dgm:pt modelId="{6D86A7DB-E94C-4F79-A4E6-35EF6EDA875A}" type="pres">
      <dgm:prSet presAssocID="{05ADB7AD-DE1F-4A6A-AF74-2639B70FC710}" presName="hierChild2" presStyleCnt="0"/>
      <dgm:spPr/>
    </dgm:pt>
    <dgm:pt modelId="{1940A651-1628-406D-9E65-0C78C215C077}" type="pres">
      <dgm:prSet presAssocID="{F66D51C7-69F6-4EAB-BC5D-A50CA93A4A7E}" presName="Name10" presStyleLbl="parChTrans1D2" presStyleIdx="0" presStyleCnt="2"/>
      <dgm:spPr/>
    </dgm:pt>
    <dgm:pt modelId="{0DAF3DD7-5A40-48CE-85B2-24170BE145B1}" type="pres">
      <dgm:prSet presAssocID="{B7C09EB5-243B-49BE-B517-A2B56F1F41D8}" presName="hierRoot2" presStyleCnt="0"/>
      <dgm:spPr/>
    </dgm:pt>
    <dgm:pt modelId="{40A19B4F-B306-48E7-8E61-A5EF82FCE5C7}" type="pres">
      <dgm:prSet presAssocID="{B7C09EB5-243B-49BE-B517-A2B56F1F41D8}" presName="composite2" presStyleCnt="0"/>
      <dgm:spPr/>
    </dgm:pt>
    <dgm:pt modelId="{AA614196-D862-46E1-AE05-6CA5D00D8DD7}" type="pres">
      <dgm:prSet presAssocID="{B7C09EB5-243B-49BE-B517-A2B56F1F41D8}" presName="background2" presStyleLbl="node2" presStyleIdx="0" presStyleCnt="2"/>
      <dgm:spPr/>
    </dgm:pt>
    <dgm:pt modelId="{874C4E83-F4AF-42FF-B57F-84B901E51254}" type="pres">
      <dgm:prSet presAssocID="{B7C09EB5-243B-49BE-B517-A2B56F1F41D8}" presName="text2" presStyleLbl="fgAcc2" presStyleIdx="0" presStyleCnt="2">
        <dgm:presLayoutVars>
          <dgm:chPref val="3"/>
        </dgm:presLayoutVars>
      </dgm:prSet>
      <dgm:spPr/>
    </dgm:pt>
    <dgm:pt modelId="{94332FC4-0E06-4049-9833-0DB8920107BD}" type="pres">
      <dgm:prSet presAssocID="{B7C09EB5-243B-49BE-B517-A2B56F1F41D8}" presName="hierChild3" presStyleCnt="0"/>
      <dgm:spPr/>
    </dgm:pt>
    <dgm:pt modelId="{37858CA6-8095-4EAA-A875-5CB108AB6928}" type="pres">
      <dgm:prSet presAssocID="{2636A2AD-98F5-4CD0-95C4-E4E3772D5497}" presName="Name17" presStyleLbl="parChTrans1D3" presStyleIdx="0" presStyleCnt="4"/>
      <dgm:spPr/>
    </dgm:pt>
    <dgm:pt modelId="{CE6EB688-6A8F-419B-A36B-196ADC0EEB5B}" type="pres">
      <dgm:prSet presAssocID="{5B6450FC-A74B-4037-BF74-8F385FB13C2F}" presName="hierRoot3" presStyleCnt="0"/>
      <dgm:spPr/>
    </dgm:pt>
    <dgm:pt modelId="{0A627C60-DF1A-4A7A-9CCC-CCD3568711C1}" type="pres">
      <dgm:prSet presAssocID="{5B6450FC-A74B-4037-BF74-8F385FB13C2F}" presName="composite3" presStyleCnt="0"/>
      <dgm:spPr/>
    </dgm:pt>
    <dgm:pt modelId="{287748EA-BAAA-49FA-8218-911E8DFE237D}" type="pres">
      <dgm:prSet presAssocID="{5B6450FC-A74B-4037-BF74-8F385FB13C2F}" presName="background3" presStyleLbl="node3" presStyleIdx="0" presStyleCnt="4"/>
      <dgm:spPr/>
    </dgm:pt>
    <dgm:pt modelId="{A22C5C2B-5D11-476A-8EE2-7B1B3B0E095B}" type="pres">
      <dgm:prSet presAssocID="{5B6450FC-A74B-4037-BF74-8F385FB13C2F}" presName="text3" presStyleLbl="fgAcc3" presStyleIdx="0" presStyleCnt="4">
        <dgm:presLayoutVars>
          <dgm:chPref val="3"/>
        </dgm:presLayoutVars>
      </dgm:prSet>
      <dgm:spPr/>
    </dgm:pt>
    <dgm:pt modelId="{3D55ADB2-FA22-492E-9942-EC1BA21EFA9A}" type="pres">
      <dgm:prSet presAssocID="{5B6450FC-A74B-4037-BF74-8F385FB13C2F}" presName="hierChild4" presStyleCnt="0"/>
      <dgm:spPr/>
    </dgm:pt>
    <dgm:pt modelId="{65AE738C-A8F5-41FB-9DB6-494BF33D632A}" type="pres">
      <dgm:prSet presAssocID="{99ED84E1-5EA8-4CB6-ACFC-6589420691EF}" presName="Name17" presStyleLbl="parChTrans1D3" presStyleIdx="1" presStyleCnt="4"/>
      <dgm:spPr/>
    </dgm:pt>
    <dgm:pt modelId="{8F8AA473-364E-484D-8E32-331C8D81CB30}" type="pres">
      <dgm:prSet presAssocID="{7BC9C0DF-C7FE-4272-A932-D5AFA101317D}" presName="hierRoot3" presStyleCnt="0"/>
      <dgm:spPr/>
    </dgm:pt>
    <dgm:pt modelId="{2806B89D-9D8E-4AAC-8CE8-07DE58885A81}" type="pres">
      <dgm:prSet presAssocID="{7BC9C0DF-C7FE-4272-A932-D5AFA101317D}" presName="composite3" presStyleCnt="0"/>
      <dgm:spPr/>
    </dgm:pt>
    <dgm:pt modelId="{03BAEF07-A7C1-4D6F-8681-EB15DDC42F9F}" type="pres">
      <dgm:prSet presAssocID="{7BC9C0DF-C7FE-4272-A932-D5AFA101317D}" presName="background3" presStyleLbl="node3" presStyleIdx="1" presStyleCnt="4"/>
      <dgm:spPr/>
    </dgm:pt>
    <dgm:pt modelId="{378DEE59-647F-4376-A2F3-84DD09D363A9}" type="pres">
      <dgm:prSet presAssocID="{7BC9C0DF-C7FE-4272-A932-D5AFA101317D}" presName="text3" presStyleLbl="fgAcc3" presStyleIdx="1" presStyleCnt="4">
        <dgm:presLayoutVars>
          <dgm:chPref val="3"/>
        </dgm:presLayoutVars>
      </dgm:prSet>
      <dgm:spPr/>
    </dgm:pt>
    <dgm:pt modelId="{36C8696B-EB74-49DD-A8FB-5AF5730777C3}" type="pres">
      <dgm:prSet presAssocID="{7BC9C0DF-C7FE-4272-A932-D5AFA101317D}" presName="hierChild4" presStyleCnt="0"/>
      <dgm:spPr/>
    </dgm:pt>
    <dgm:pt modelId="{90DD3593-E935-4497-91ED-0B013EDA266C}" type="pres">
      <dgm:prSet presAssocID="{5C81932D-9292-42B0-92DE-964E534D88DA}" presName="Name10" presStyleLbl="parChTrans1D2" presStyleIdx="1" presStyleCnt="2"/>
      <dgm:spPr/>
    </dgm:pt>
    <dgm:pt modelId="{B842BEF5-0EA1-4512-BAD4-09F679C4AD50}" type="pres">
      <dgm:prSet presAssocID="{DCC0D235-F8D8-424E-A991-AEFDB6C61E02}" presName="hierRoot2" presStyleCnt="0"/>
      <dgm:spPr/>
    </dgm:pt>
    <dgm:pt modelId="{EC3A0072-3D22-4BB4-AA71-9A957E8EBB6F}" type="pres">
      <dgm:prSet presAssocID="{DCC0D235-F8D8-424E-A991-AEFDB6C61E02}" presName="composite2" presStyleCnt="0"/>
      <dgm:spPr/>
    </dgm:pt>
    <dgm:pt modelId="{E126A80D-9459-4D77-BCC9-F514FDF3EBAA}" type="pres">
      <dgm:prSet presAssocID="{DCC0D235-F8D8-424E-A991-AEFDB6C61E02}" presName="background2" presStyleLbl="node2" presStyleIdx="1" presStyleCnt="2"/>
      <dgm:spPr/>
    </dgm:pt>
    <dgm:pt modelId="{4FFF8E37-1E18-445D-BDD3-2B5C66F0E9C7}" type="pres">
      <dgm:prSet presAssocID="{DCC0D235-F8D8-424E-A991-AEFDB6C61E02}" presName="text2" presStyleLbl="fgAcc2" presStyleIdx="1" presStyleCnt="2">
        <dgm:presLayoutVars>
          <dgm:chPref val="3"/>
        </dgm:presLayoutVars>
      </dgm:prSet>
      <dgm:spPr/>
    </dgm:pt>
    <dgm:pt modelId="{91611352-59C2-4608-AE68-B449AAD5A0BA}" type="pres">
      <dgm:prSet presAssocID="{DCC0D235-F8D8-424E-A991-AEFDB6C61E02}" presName="hierChild3" presStyleCnt="0"/>
      <dgm:spPr/>
    </dgm:pt>
    <dgm:pt modelId="{206FAC57-0306-4D03-ABF6-07CE8B95EA72}" type="pres">
      <dgm:prSet presAssocID="{512A32D6-861D-4DA5-9A1E-1CDC7C00EDC7}" presName="Name17" presStyleLbl="parChTrans1D3" presStyleIdx="2" presStyleCnt="4"/>
      <dgm:spPr/>
    </dgm:pt>
    <dgm:pt modelId="{E6FB3452-AB70-4B53-801F-FEA636574884}" type="pres">
      <dgm:prSet presAssocID="{D1324ABB-51FA-4B9A-BD5C-394625F65155}" presName="hierRoot3" presStyleCnt="0"/>
      <dgm:spPr/>
    </dgm:pt>
    <dgm:pt modelId="{5665A09C-0AC2-4B7D-A711-26F1B68B44A3}" type="pres">
      <dgm:prSet presAssocID="{D1324ABB-51FA-4B9A-BD5C-394625F65155}" presName="composite3" presStyleCnt="0"/>
      <dgm:spPr/>
    </dgm:pt>
    <dgm:pt modelId="{39B9D4D5-0633-4DCF-937C-9F6C7C6096A6}" type="pres">
      <dgm:prSet presAssocID="{D1324ABB-51FA-4B9A-BD5C-394625F65155}" presName="background3" presStyleLbl="node3" presStyleIdx="2" presStyleCnt="4"/>
      <dgm:spPr/>
    </dgm:pt>
    <dgm:pt modelId="{93A89DBF-7BC8-4753-8AD1-9F56CD13BB61}" type="pres">
      <dgm:prSet presAssocID="{D1324ABB-51FA-4B9A-BD5C-394625F65155}" presName="text3" presStyleLbl="fgAcc3" presStyleIdx="2" presStyleCnt="4">
        <dgm:presLayoutVars>
          <dgm:chPref val="3"/>
        </dgm:presLayoutVars>
      </dgm:prSet>
      <dgm:spPr/>
    </dgm:pt>
    <dgm:pt modelId="{9B1907F4-E330-4046-9147-1190CD1A0265}" type="pres">
      <dgm:prSet presAssocID="{D1324ABB-51FA-4B9A-BD5C-394625F65155}" presName="hierChild4" presStyleCnt="0"/>
      <dgm:spPr/>
    </dgm:pt>
    <dgm:pt modelId="{944B4936-A8E8-45A9-87FC-17446965397C}" type="pres">
      <dgm:prSet presAssocID="{A5E027BB-4D06-4A61-913C-5563DA4685FB}" presName="Name17" presStyleLbl="parChTrans1D3" presStyleIdx="3" presStyleCnt="4"/>
      <dgm:spPr/>
    </dgm:pt>
    <dgm:pt modelId="{A1DF7D9C-D4EA-4984-BA5C-5F20DA36AAFB}" type="pres">
      <dgm:prSet presAssocID="{59CA9E90-CF05-4E3C-910B-EB0685F4B137}" presName="hierRoot3" presStyleCnt="0"/>
      <dgm:spPr/>
    </dgm:pt>
    <dgm:pt modelId="{1D3E5FEA-2BBB-41BF-B056-84BF298A2A19}" type="pres">
      <dgm:prSet presAssocID="{59CA9E90-CF05-4E3C-910B-EB0685F4B137}" presName="composite3" presStyleCnt="0"/>
      <dgm:spPr/>
    </dgm:pt>
    <dgm:pt modelId="{F7F607CD-A9CB-4C5C-B91E-93135AC936A0}" type="pres">
      <dgm:prSet presAssocID="{59CA9E90-CF05-4E3C-910B-EB0685F4B137}" presName="background3" presStyleLbl="node3" presStyleIdx="3" presStyleCnt="4"/>
      <dgm:spPr/>
    </dgm:pt>
    <dgm:pt modelId="{9A236737-A585-423E-B9B3-FE818B7A5920}" type="pres">
      <dgm:prSet presAssocID="{59CA9E90-CF05-4E3C-910B-EB0685F4B137}" presName="text3" presStyleLbl="fgAcc3" presStyleIdx="3" presStyleCnt="4">
        <dgm:presLayoutVars>
          <dgm:chPref val="3"/>
        </dgm:presLayoutVars>
      </dgm:prSet>
      <dgm:spPr/>
    </dgm:pt>
    <dgm:pt modelId="{269EE250-14F6-425B-BA08-3B131666D53D}" type="pres">
      <dgm:prSet presAssocID="{59CA9E90-CF05-4E3C-910B-EB0685F4B137}" presName="hierChild4" presStyleCnt="0"/>
      <dgm:spPr/>
    </dgm:pt>
  </dgm:ptLst>
  <dgm:cxnLst>
    <dgm:cxn modelId="{2B6E7E00-4F36-46DC-BD58-E23226111ECB}" srcId="{B7C09EB5-243B-49BE-B517-A2B56F1F41D8}" destId="{7BC9C0DF-C7FE-4272-A932-D5AFA101317D}" srcOrd="1" destOrd="0" parTransId="{99ED84E1-5EA8-4CB6-ACFC-6589420691EF}" sibTransId="{B24DB21D-11B8-4DE0-8762-8EE6777B4BF1}"/>
    <dgm:cxn modelId="{8AF3FD02-473F-40FA-AC32-9B19C8910E72}" type="presOf" srcId="{99ED84E1-5EA8-4CB6-ACFC-6589420691EF}" destId="{65AE738C-A8F5-41FB-9DB6-494BF33D632A}" srcOrd="0" destOrd="0" presId="urn:microsoft.com/office/officeart/2005/8/layout/hierarchy1"/>
    <dgm:cxn modelId="{FF256203-001A-425A-9B68-845B224FA5A3}" type="presOf" srcId="{05ADB7AD-DE1F-4A6A-AF74-2639B70FC710}" destId="{08E9665C-94C8-4669-A1CA-3FD67E41A71C}" srcOrd="0" destOrd="0" presId="urn:microsoft.com/office/officeart/2005/8/layout/hierarchy1"/>
    <dgm:cxn modelId="{5B860704-40D0-416E-8CBC-CF38858417AB}" srcId="{C0B5437D-92FD-4F91-A193-5D974756A514}" destId="{05ADB7AD-DE1F-4A6A-AF74-2639B70FC710}" srcOrd="0" destOrd="0" parTransId="{F87B997C-C557-4971-8667-9BE678EE96FF}" sibTransId="{10E79830-8495-4A68-B9DE-2F2EC5153C2A}"/>
    <dgm:cxn modelId="{E3C95009-ECBD-499D-9BAD-9F28EDC849F9}" type="presOf" srcId="{A5E027BB-4D06-4A61-913C-5563DA4685FB}" destId="{944B4936-A8E8-45A9-87FC-17446965397C}" srcOrd="0" destOrd="0" presId="urn:microsoft.com/office/officeart/2005/8/layout/hierarchy1"/>
    <dgm:cxn modelId="{17EA0E23-9AEF-47DD-889B-02CB62D05D4A}" type="presOf" srcId="{DCC0D235-F8D8-424E-A991-AEFDB6C61E02}" destId="{4FFF8E37-1E18-445D-BDD3-2B5C66F0E9C7}" srcOrd="0" destOrd="0" presId="urn:microsoft.com/office/officeart/2005/8/layout/hierarchy1"/>
    <dgm:cxn modelId="{69F27625-947C-4AA2-B87C-3CB6955554F2}" type="presOf" srcId="{7BC9C0DF-C7FE-4272-A932-D5AFA101317D}" destId="{378DEE59-647F-4376-A2F3-84DD09D363A9}" srcOrd="0" destOrd="0" presId="urn:microsoft.com/office/officeart/2005/8/layout/hierarchy1"/>
    <dgm:cxn modelId="{BC71DD4B-2415-4F8C-A38F-F01377672C2E}" type="presOf" srcId="{5B6450FC-A74B-4037-BF74-8F385FB13C2F}" destId="{A22C5C2B-5D11-476A-8EE2-7B1B3B0E095B}" srcOrd="0" destOrd="0" presId="urn:microsoft.com/office/officeart/2005/8/layout/hierarchy1"/>
    <dgm:cxn modelId="{4CCC4E60-E1E3-4599-A188-5719E4401175}" type="presOf" srcId="{59CA9E90-CF05-4E3C-910B-EB0685F4B137}" destId="{9A236737-A585-423E-B9B3-FE818B7A5920}" srcOrd="0" destOrd="0" presId="urn:microsoft.com/office/officeart/2005/8/layout/hierarchy1"/>
    <dgm:cxn modelId="{CB228E62-0395-4D7A-8006-F8CF0B1C8515}" type="presOf" srcId="{B7C09EB5-243B-49BE-B517-A2B56F1F41D8}" destId="{874C4E83-F4AF-42FF-B57F-84B901E51254}" srcOrd="0" destOrd="0" presId="urn:microsoft.com/office/officeart/2005/8/layout/hierarchy1"/>
    <dgm:cxn modelId="{BE965672-46E4-4B74-9B94-EFC7791903CC}" type="presOf" srcId="{5C81932D-9292-42B0-92DE-964E534D88DA}" destId="{90DD3593-E935-4497-91ED-0B013EDA266C}" srcOrd="0" destOrd="0" presId="urn:microsoft.com/office/officeart/2005/8/layout/hierarchy1"/>
    <dgm:cxn modelId="{870C1276-B76D-4086-B3C7-A0A5A8D2B971}" srcId="{05ADB7AD-DE1F-4A6A-AF74-2639B70FC710}" destId="{B7C09EB5-243B-49BE-B517-A2B56F1F41D8}" srcOrd="0" destOrd="0" parTransId="{F66D51C7-69F6-4EAB-BC5D-A50CA93A4A7E}" sibTransId="{B16795DE-0540-4BEB-B9D6-C0FEE8F7FC93}"/>
    <dgm:cxn modelId="{FD515283-0B42-4E6B-819A-F87EE46660FF}" type="presOf" srcId="{F66D51C7-69F6-4EAB-BC5D-A50CA93A4A7E}" destId="{1940A651-1628-406D-9E65-0C78C215C077}" srcOrd="0" destOrd="0" presId="urn:microsoft.com/office/officeart/2005/8/layout/hierarchy1"/>
    <dgm:cxn modelId="{287C1F89-9C36-4A2B-90C1-5AC95BCD9F7A}" type="presOf" srcId="{D1324ABB-51FA-4B9A-BD5C-394625F65155}" destId="{93A89DBF-7BC8-4753-8AD1-9F56CD13BB61}" srcOrd="0" destOrd="0" presId="urn:microsoft.com/office/officeart/2005/8/layout/hierarchy1"/>
    <dgm:cxn modelId="{34BD5B95-2EB8-4D8F-8066-9DA84D3E6233}" type="presOf" srcId="{C0B5437D-92FD-4F91-A193-5D974756A514}" destId="{79D62F6F-D31C-4959-8A7D-AB01E25A1932}" srcOrd="0" destOrd="0" presId="urn:microsoft.com/office/officeart/2005/8/layout/hierarchy1"/>
    <dgm:cxn modelId="{E2DEF1A1-2AB7-4184-8E19-0147BB44510C}" srcId="{DCC0D235-F8D8-424E-A991-AEFDB6C61E02}" destId="{59CA9E90-CF05-4E3C-910B-EB0685F4B137}" srcOrd="1" destOrd="0" parTransId="{A5E027BB-4D06-4A61-913C-5563DA4685FB}" sibTransId="{2000E2C1-FFA4-4601-93E7-56E3D32A752D}"/>
    <dgm:cxn modelId="{D0C3D0A5-8D1A-43AC-AFAE-E04049CA9C6B}" srcId="{DCC0D235-F8D8-424E-A991-AEFDB6C61E02}" destId="{D1324ABB-51FA-4B9A-BD5C-394625F65155}" srcOrd="0" destOrd="0" parTransId="{512A32D6-861D-4DA5-9A1E-1CDC7C00EDC7}" sibTransId="{3341AEBE-3D26-42CC-97C6-E4F375B47F6D}"/>
    <dgm:cxn modelId="{9A6250C3-F03C-4F37-9320-11ACBB721A78}" type="presOf" srcId="{2636A2AD-98F5-4CD0-95C4-E4E3772D5497}" destId="{37858CA6-8095-4EAA-A875-5CB108AB6928}" srcOrd="0" destOrd="0" presId="urn:microsoft.com/office/officeart/2005/8/layout/hierarchy1"/>
    <dgm:cxn modelId="{191480D9-3297-48D5-85FD-A607E0DFCE45}" srcId="{05ADB7AD-DE1F-4A6A-AF74-2639B70FC710}" destId="{DCC0D235-F8D8-424E-A991-AEFDB6C61E02}" srcOrd="1" destOrd="0" parTransId="{5C81932D-9292-42B0-92DE-964E534D88DA}" sibTransId="{71FB3261-D1A3-47FA-9267-7DEB211E439B}"/>
    <dgm:cxn modelId="{5131B2E6-6139-448F-8BA4-FCCC75C4DC8F}" type="presOf" srcId="{512A32D6-861D-4DA5-9A1E-1CDC7C00EDC7}" destId="{206FAC57-0306-4D03-ABF6-07CE8B95EA72}" srcOrd="0" destOrd="0" presId="urn:microsoft.com/office/officeart/2005/8/layout/hierarchy1"/>
    <dgm:cxn modelId="{380B78E9-6712-4E87-9860-24813245F28B}" srcId="{B7C09EB5-243B-49BE-B517-A2B56F1F41D8}" destId="{5B6450FC-A74B-4037-BF74-8F385FB13C2F}" srcOrd="0" destOrd="0" parTransId="{2636A2AD-98F5-4CD0-95C4-E4E3772D5497}" sibTransId="{8850D314-42FD-41D7-8C46-0169F7B446E0}"/>
    <dgm:cxn modelId="{F1C93513-E708-42D5-A48D-EA6225C8AE0C}" type="presParOf" srcId="{79D62F6F-D31C-4959-8A7D-AB01E25A1932}" destId="{72B16B94-16A4-4598-AD26-711BB3E4B8EA}" srcOrd="0" destOrd="0" presId="urn:microsoft.com/office/officeart/2005/8/layout/hierarchy1"/>
    <dgm:cxn modelId="{9191C697-F6F6-4C7D-BB6E-43EE8568473E}" type="presParOf" srcId="{72B16B94-16A4-4598-AD26-711BB3E4B8EA}" destId="{4F77A921-1081-4F89-8CDC-03EC05A7E611}" srcOrd="0" destOrd="0" presId="urn:microsoft.com/office/officeart/2005/8/layout/hierarchy1"/>
    <dgm:cxn modelId="{6482B573-E320-4038-9CDB-DA09C60203C9}" type="presParOf" srcId="{4F77A921-1081-4F89-8CDC-03EC05A7E611}" destId="{B4998FD8-E880-44DE-BB73-6175BC9148D8}" srcOrd="0" destOrd="0" presId="urn:microsoft.com/office/officeart/2005/8/layout/hierarchy1"/>
    <dgm:cxn modelId="{C7FF347C-4523-42BC-B293-6EAE94BDD922}" type="presParOf" srcId="{4F77A921-1081-4F89-8CDC-03EC05A7E611}" destId="{08E9665C-94C8-4669-A1CA-3FD67E41A71C}" srcOrd="1" destOrd="0" presId="urn:microsoft.com/office/officeart/2005/8/layout/hierarchy1"/>
    <dgm:cxn modelId="{22C4BACA-88B7-427A-8275-B36215BD2132}" type="presParOf" srcId="{72B16B94-16A4-4598-AD26-711BB3E4B8EA}" destId="{6D86A7DB-E94C-4F79-A4E6-35EF6EDA875A}" srcOrd="1" destOrd="0" presId="urn:microsoft.com/office/officeart/2005/8/layout/hierarchy1"/>
    <dgm:cxn modelId="{618F206D-9EC5-4ADB-A167-FD20A34AAE13}" type="presParOf" srcId="{6D86A7DB-E94C-4F79-A4E6-35EF6EDA875A}" destId="{1940A651-1628-406D-9E65-0C78C215C077}" srcOrd="0" destOrd="0" presId="urn:microsoft.com/office/officeart/2005/8/layout/hierarchy1"/>
    <dgm:cxn modelId="{45CCA907-5526-4F32-996F-04A58BAEC0FB}" type="presParOf" srcId="{6D86A7DB-E94C-4F79-A4E6-35EF6EDA875A}" destId="{0DAF3DD7-5A40-48CE-85B2-24170BE145B1}" srcOrd="1" destOrd="0" presId="urn:microsoft.com/office/officeart/2005/8/layout/hierarchy1"/>
    <dgm:cxn modelId="{7A4C66BD-ADEE-4E4D-8FB2-E70CAFCC1E18}" type="presParOf" srcId="{0DAF3DD7-5A40-48CE-85B2-24170BE145B1}" destId="{40A19B4F-B306-48E7-8E61-A5EF82FCE5C7}" srcOrd="0" destOrd="0" presId="urn:microsoft.com/office/officeart/2005/8/layout/hierarchy1"/>
    <dgm:cxn modelId="{E8605020-B340-4AAE-A0FA-5B2C17DC56FD}" type="presParOf" srcId="{40A19B4F-B306-48E7-8E61-A5EF82FCE5C7}" destId="{AA614196-D862-46E1-AE05-6CA5D00D8DD7}" srcOrd="0" destOrd="0" presId="urn:microsoft.com/office/officeart/2005/8/layout/hierarchy1"/>
    <dgm:cxn modelId="{F07CD1C2-CC82-4AB6-A3A0-911326D95C7C}" type="presParOf" srcId="{40A19B4F-B306-48E7-8E61-A5EF82FCE5C7}" destId="{874C4E83-F4AF-42FF-B57F-84B901E51254}" srcOrd="1" destOrd="0" presId="urn:microsoft.com/office/officeart/2005/8/layout/hierarchy1"/>
    <dgm:cxn modelId="{7A5F94A6-9E43-41B3-B3DD-CEABB2FE6AC7}" type="presParOf" srcId="{0DAF3DD7-5A40-48CE-85B2-24170BE145B1}" destId="{94332FC4-0E06-4049-9833-0DB8920107BD}" srcOrd="1" destOrd="0" presId="urn:microsoft.com/office/officeart/2005/8/layout/hierarchy1"/>
    <dgm:cxn modelId="{EC2F040E-D981-4031-BF21-25879DC9198F}" type="presParOf" srcId="{94332FC4-0E06-4049-9833-0DB8920107BD}" destId="{37858CA6-8095-4EAA-A875-5CB108AB6928}" srcOrd="0" destOrd="0" presId="urn:microsoft.com/office/officeart/2005/8/layout/hierarchy1"/>
    <dgm:cxn modelId="{6CC5D070-EB21-4FED-B0E6-47F692B289CF}" type="presParOf" srcId="{94332FC4-0E06-4049-9833-0DB8920107BD}" destId="{CE6EB688-6A8F-419B-A36B-196ADC0EEB5B}" srcOrd="1" destOrd="0" presId="urn:microsoft.com/office/officeart/2005/8/layout/hierarchy1"/>
    <dgm:cxn modelId="{880FF6E8-13D5-4487-8F15-7B6B1B1CFDA2}" type="presParOf" srcId="{CE6EB688-6A8F-419B-A36B-196ADC0EEB5B}" destId="{0A627C60-DF1A-4A7A-9CCC-CCD3568711C1}" srcOrd="0" destOrd="0" presId="urn:microsoft.com/office/officeart/2005/8/layout/hierarchy1"/>
    <dgm:cxn modelId="{D22DED8A-48C4-4145-B6F9-09840FB3B806}" type="presParOf" srcId="{0A627C60-DF1A-4A7A-9CCC-CCD3568711C1}" destId="{287748EA-BAAA-49FA-8218-911E8DFE237D}" srcOrd="0" destOrd="0" presId="urn:microsoft.com/office/officeart/2005/8/layout/hierarchy1"/>
    <dgm:cxn modelId="{8AA6519D-27E3-4512-8FA1-009C5FAA17E8}" type="presParOf" srcId="{0A627C60-DF1A-4A7A-9CCC-CCD3568711C1}" destId="{A22C5C2B-5D11-476A-8EE2-7B1B3B0E095B}" srcOrd="1" destOrd="0" presId="urn:microsoft.com/office/officeart/2005/8/layout/hierarchy1"/>
    <dgm:cxn modelId="{1C93B367-FA2A-47BD-BA99-1B26D5B6A995}" type="presParOf" srcId="{CE6EB688-6A8F-419B-A36B-196ADC0EEB5B}" destId="{3D55ADB2-FA22-492E-9942-EC1BA21EFA9A}" srcOrd="1" destOrd="0" presId="urn:microsoft.com/office/officeart/2005/8/layout/hierarchy1"/>
    <dgm:cxn modelId="{446B366C-F319-4B81-8A4A-23A999587DC7}" type="presParOf" srcId="{94332FC4-0E06-4049-9833-0DB8920107BD}" destId="{65AE738C-A8F5-41FB-9DB6-494BF33D632A}" srcOrd="2" destOrd="0" presId="urn:microsoft.com/office/officeart/2005/8/layout/hierarchy1"/>
    <dgm:cxn modelId="{F6B26A36-DBF2-4EBF-97C5-06CA73BA1E1B}" type="presParOf" srcId="{94332FC4-0E06-4049-9833-0DB8920107BD}" destId="{8F8AA473-364E-484D-8E32-331C8D81CB30}" srcOrd="3" destOrd="0" presId="urn:microsoft.com/office/officeart/2005/8/layout/hierarchy1"/>
    <dgm:cxn modelId="{A0D4990F-5B5C-48A3-9A4A-80D03D90C892}" type="presParOf" srcId="{8F8AA473-364E-484D-8E32-331C8D81CB30}" destId="{2806B89D-9D8E-4AAC-8CE8-07DE58885A81}" srcOrd="0" destOrd="0" presId="urn:microsoft.com/office/officeart/2005/8/layout/hierarchy1"/>
    <dgm:cxn modelId="{56D2B3BA-BD20-4728-9080-C144AA8AFAA2}" type="presParOf" srcId="{2806B89D-9D8E-4AAC-8CE8-07DE58885A81}" destId="{03BAEF07-A7C1-4D6F-8681-EB15DDC42F9F}" srcOrd="0" destOrd="0" presId="urn:microsoft.com/office/officeart/2005/8/layout/hierarchy1"/>
    <dgm:cxn modelId="{2C5EDFE3-1AE0-4127-8E77-CC1878218768}" type="presParOf" srcId="{2806B89D-9D8E-4AAC-8CE8-07DE58885A81}" destId="{378DEE59-647F-4376-A2F3-84DD09D363A9}" srcOrd="1" destOrd="0" presId="urn:microsoft.com/office/officeart/2005/8/layout/hierarchy1"/>
    <dgm:cxn modelId="{A91337B9-10CB-423F-8D80-25F05E429254}" type="presParOf" srcId="{8F8AA473-364E-484D-8E32-331C8D81CB30}" destId="{36C8696B-EB74-49DD-A8FB-5AF5730777C3}" srcOrd="1" destOrd="0" presId="urn:microsoft.com/office/officeart/2005/8/layout/hierarchy1"/>
    <dgm:cxn modelId="{2517307B-C6ED-4948-AD46-1C78B1068759}" type="presParOf" srcId="{6D86A7DB-E94C-4F79-A4E6-35EF6EDA875A}" destId="{90DD3593-E935-4497-91ED-0B013EDA266C}" srcOrd="2" destOrd="0" presId="urn:microsoft.com/office/officeart/2005/8/layout/hierarchy1"/>
    <dgm:cxn modelId="{4D1C5924-79CD-439F-9988-D5A87AB9DA26}" type="presParOf" srcId="{6D86A7DB-E94C-4F79-A4E6-35EF6EDA875A}" destId="{B842BEF5-0EA1-4512-BAD4-09F679C4AD50}" srcOrd="3" destOrd="0" presId="urn:microsoft.com/office/officeart/2005/8/layout/hierarchy1"/>
    <dgm:cxn modelId="{59B98CD1-7EBF-4E80-B8A3-0C6F63B2C827}" type="presParOf" srcId="{B842BEF5-0EA1-4512-BAD4-09F679C4AD50}" destId="{EC3A0072-3D22-4BB4-AA71-9A957E8EBB6F}" srcOrd="0" destOrd="0" presId="urn:microsoft.com/office/officeart/2005/8/layout/hierarchy1"/>
    <dgm:cxn modelId="{8103B448-4BCF-4D52-BD6D-E998F2293093}" type="presParOf" srcId="{EC3A0072-3D22-4BB4-AA71-9A957E8EBB6F}" destId="{E126A80D-9459-4D77-BCC9-F514FDF3EBAA}" srcOrd="0" destOrd="0" presId="urn:microsoft.com/office/officeart/2005/8/layout/hierarchy1"/>
    <dgm:cxn modelId="{C18C6024-54F4-4673-8F02-FD04D1BA846B}" type="presParOf" srcId="{EC3A0072-3D22-4BB4-AA71-9A957E8EBB6F}" destId="{4FFF8E37-1E18-445D-BDD3-2B5C66F0E9C7}" srcOrd="1" destOrd="0" presId="urn:microsoft.com/office/officeart/2005/8/layout/hierarchy1"/>
    <dgm:cxn modelId="{85846BB4-F548-4A58-95AB-139297C0A3F1}" type="presParOf" srcId="{B842BEF5-0EA1-4512-BAD4-09F679C4AD50}" destId="{91611352-59C2-4608-AE68-B449AAD5A0BA}" srcOrd="1" destOrd="0" presId="urn:microsoft.com/office/officeart/2005/8/layout/hierarchy1"/>
    <dgm:cxn modelId="{646B73AC-0A90-4C62-90A8-0D5DD6CCB20D}" type="presParOf" srcId="{91611352-59C2-4608-AE68-B449AAD5A0BA}" destId="{206FAC57-0306-4D03-ABF6-07CE8B95EA72}" srcOrd="0" destOrd="0" presId="urn:microsoft.com/office/officeart/2005/8/layout/hierarchy1"/>
    <dgm:cxn modelId="{D249B8F1-F1A9-445C-8655-778EF28A4EF9}" type="presParOf" srcId="{91611352-59C2-4608-AE68-B449AAD5A0BA}" destId="{E6FB3452-AB70-4B53-801F-FEA636574884}" srcOrd="1" destOrd="0" presId="urn:microsoft.com/office/officeart/2005/8/layout/hierarchy1"/>
    <dgm:cxn modelId="{CC5DDAEE-3F49-4BC9-8107-A16C16B4450C}" type="presParOf" srcId="{E6FB3452-AB70-4B53-801F-FEA636574884}" destId="{5665A09C-0AC2-4B7D-A711-26F1B68B44A3}" srcOrd="0" destOrd="0" presId="urn:microsoft.com/office/officeart/2005/8/layout/hierarchy1"/>
    <dgm:cxn modelId="{6B264414-C3B8-4AC4-A2CC-15D9271ED0E1}" type="presParOf" srcId="{5665A09C-0AC2-4B7D-A711-26F1B68B44A3}" destId="{39B9D4D5-0633-4DCF-937C-9F6C7C6096A6}" srcOrd="0" destOrd="0" presId="urn:microsoft.com/office/officeart/2005/8/layout/hierarchy1"/>
    <dgm:cxn modelId="{1AD38E45-DE5E-4E06-B644-B707E0B692F6}" type="presParOf" srcId="{5665A09C-0AC2-4B7D-A711-26F1B68B44A3}" destId="{93A89DBF-7BC8-4753-8AD1-9F56CD13BB61}" srcOrd="1" destOrd="0" presId="urn:microsoft.com/office/officeart/2005/8/layout/hierarchy1"/>
    <dgm:cxn modelId="{3C979668-B1A8-4481-9F23-D239C37817B1}" type="presParOf" srcId="{E6FB3452-AB70-4B53-801F-FEA636574884}" destId="{9B1907F4-E330-4046-9147-1190CD1A0265}" srcOrd="1" destOrd="0" presId="urn:microsoft.com/office/officeart/2005/8/layout/hierarchy1"/>
    <dgm:cxn modelId="{531B33DC-62C1-416D-B6A8-8B18A168EF1F}" type="presParOf" srcId="{91611352-59C2-4608-AE68-B449AAD5A0BA}" destId="{944B4936-A8E8-45A9-87FC-17446965397C}" srcOrd="2" destOrd="0" presId="urn:microsoft.com/office/officeart/2005/8/layout/hierarchy1"/>
    <dgm:cxn modelId="{8E556E16-6F4C-4D99-9FF7-D3E618A3EA87}" type="presParOf" srcId="{91611352-59C2-4608-AE68-B449AAD5A0BA}" destId="{A1DF7D9C-D4EA-4984-BA5C-5F20DA36AAFB}" srcOrd="3" destOrd="0" presId="urn:microsoft.com/office/officeart/2005/8/layout/hierarchy1"/>
    <dgm:cxn modelId="{4406CAE8-36E5-488C-90F4-236AFAD1D530}" type="presParOf" srcId="{A1DF7D9C-D4EA-4984-BA5C-5F20DA36AAFB}" destId="{1D3E5FEA-2BBB-41BF-B056-84BF298A2A19}" srcOrd="0" destOrd="0" presId="urn:microsoft.com/office/officeart/2005/8/layout/hierarchy1"/>
    <dgm:cxn modelId="{7F99DA4F-0EF7-4503-9502-F5F47344D3BF}" type="presParOf" srcId="{1D3E5FEA-2BBB-41BF-B056-84BF298A2A19}" destId="{F7F607CD-A9CB-4C5C-B91E-93135AC936A0}" srcOrd="0" destOrd="0" presId="urn:microsoft.com/office/officeart/2005/8/layout/hierarchy1"/>
    <dgm:cxn modelId="{98D3BC6E-645A-4766-820F-54072E2C21B8}" type="presParOf" srcId="{1D3E5FEA-2BBB-41BF-B056-84BF298A2A19}" destId="{9A236737-A585-423E-B9B3-FE818B7A5920}" srcOrd="1" destOrd="0" presId="urn:microsoft.com/office/officeart/2005/8/layout/hierarchy1"/>
    <dgm:cxn modelId="{FF4C186E-A287-4CBA-9AF5-6E745FC64B43}" type="presParOf" srcId="{A1DF7D9C-D4EA-4984-BA5C-5F20DA36AAFB}" destId="{269EE250-14F6-425B-BA08-3B131666D53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4936-A8E8-45A9-87FC-17446965397C}">
      <dsp:nvSpPr>
        <dsp:cNvPr id="0" name=""/>
        <dsp:cNvSpPr/>
      </dsp:nvSpPr>
      <dsp:spPr>
        <a:xfrm>
          <a:off x="4265316" y="2204197"/>
          <a:ext cx="732812" cy="348752"/>
        </a:xfrm>
        <a:custGeom>
          <a:avLst/>
          <a:gdLst/>
          <a:ahLst/>
          <a:cxnLst/>
          <a:rect l="0" t="0" r="0" b="0"/>
          <a:pathLst>
            <a:path>
              <a:moveTo>
                <a:pt x="0" y="0"/>
              </a:moveTo>
              <a:lnTo>
                <a:pt x="0" y="237664"/>
              </a:lnTo>
              <a:lnTo>
                <a:pt x="732812" y="237664"/>
              </a:lnTo>
              <a:lnTo>
                <a:pt x="732812" y="3487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6FAC57-0306-4D03-ABF6-07CE8B95EA72}">
      <dsp:nvSpPr>
        <dsp:cNvPr id="0" name=""/>
        <dsp:cNvSpPr/>
      </dsp:nvSpPr>
      <dsp:spPr>
        <a:xfrm>
          <a:off x="3532503" y="2204197"/>
          <a:ext cx="732812" cy="348752"/>
        </a:xfrm>
        <a:custGeom>
          <a:avLst/>
          <a:gdLst/>
          <a:ahLst/>
          <a:cxnLst/>
          <a:rect l="0" t="0" r="0" b="0"/>
          <a:pathLst>
            <a:path>
              <a:moveTo>
                <a:pt x="732812" y="0"/>
              </a:moveTo>
              <a:lnTo>
                <a:pt x="732812" y="237664"/>
              </a:lnTo>
              <a:lnTo>
                <a:pt x="0" y="237664"/>
              </a:lnTo>
              <a:lnTo>
                <a:pt x="0" y="3487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D3593-E935-4497-91ED-0B013EDA266C}">
      <dsp:nvSpPr>
        <dsp:cNvPr id="0" name=""/>
        <dsp:cNvSpPr/>
      </dsp:nvSpPr>
      <dsp:spPr>
        <a:xfrm>
          <a:off x="2866315" y="837656"/>
          <a:ext cx="1399000" cy="605082"/>
        </a:xfrm>
        <a:custGeom>
          <a:avLst/>
          <a:gdLst/>
          <a:ahLst/>
          <a:cxnLst/>
          <a:rect l="0" t="0" r="0" b="0"/>
          <a:pathLst>
            <a:path>
              <a:moveTo>
                <a:pt x="0" y="0"/>
              </a:moveTo>
              <a:lnTo>
                <a:pt x="0" y="493994"/>
              </a:lnTo>
              <a:lnTo>
                <a:pt x="1399000" y="493994"/>
              </a:lnTo>
              <a:lnTo>
                <a:pt x="1399000" y="6050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E738C-A8F5-41FB-9DB6-494BF33D632A}">
      <dsp:nvSpPr>
        <dsp:cNvPr id="0" name=""/>
        <dsp:cNvSpPr/>
      </dsp:nvSpPr>
      <dsp:spPr>
        <a:xfrm>
          <a:off x="1334066" y="2204197"/>
          <a:ext cx="732812" cy="348752"/>
        </a:xfrm>
        <a:custGeom>
          <a:avLst/>
          <a:gdLst/>
          <a:ahLst/>
          <a:cxnLst/>
          <a:rect l="0" t="0" r="0" b="0"/>
          <a:pathLst>
            <a:path>
              <a:moveTo>
                <a:pt x="0" y="0"/>
              </a:moveTo>
              <a:lnTo>
                <a:pt x="0" y="237664"/>
              </a:lnTo>
              <a:lnTo>
                <a:pt x="732812" y="237664"/>
              </a:lnTo>
              <a:lnTo>
                <a:pt x="732812" y="3487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858CA6-8095-4EAA-A875-5CB108AB6928}">
      <dsp:nvSpPr>
        <dsp:cNvPr id="0" name=""/>
        <dsp:cNvSpPr/>
      </dsp:nvSpPr>
      <dsp:spPr>
        <a:xfrm>
          <a:off x="601253" y="2204197"/>
          <a:ext cx="732812" cy="348752"/>
        </a:xfrm>
        <a:custGeom>
          <a:avLst/>
          <a:gdLst/>
          <a:ahLst/>
          <a:cxnLst/>
          <a:rect l="0" t="0" r="0" b="0"/>
          <a:pathLst>
            <a:path>
              <a:moveTo>
                <a:pt x="732812" y="0"/>
              </a:moveTo>
              <a:lnTo>
                <a:pt x="732812" y="237664"/>
              </a:lnTo>
              <a:lnTo>
                <a:pt x="0" y="237664"/>
              </a:lnTo>
              <a:lnTo>
                <a:pt x="0" y="3487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40A651-1628-406D-9E65-0C78C215C077}">
      <dsp:nvSpPr>
        <dsp:cNvPr id="0" name=""/>
        <dsp:cNvSpPr/>
      </dsp:nvSpPr>
      <dsp:spPr>
        <a:xfrm>
          <a:off x="1334066" y="837656"/>
          <a:ext cx="1532249" cy="605082"/>
        </a:xfrm>
        <a:custGeom>
          <a:avLst/>
          <a:gdLst/>
          <a:ahLst/>
          <a:cxnLst/>
          <a:rect l="0" t="0" r="0" b="0"/>
          <a:pathLst>
            <a:path>
              <a:moveTo>
                <a:pt x="1532249" y="0"/>
              </a:moveTo>
              <a:lnTo>
                <a:pt x="1532249" y="493994"/>
              </a:lnTo>
              <a:lnTo>
                <a:pt x="0" y="493994"/>
              </a:lnTo>
              <a:lnTo>
                <a:pt x="0" y="6050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998FD8-E880-44DE-BB73-6175BC9148D8}">
      <dsp:nvSpPr>
        <dsp:cNvPr id="0" name=""/>
        <dsp:cNvSpPr/>
      </dsp:nvSpPr>
      <dsp:spPr>
        <a:xfrm>
          <a:off x="2266741" y="76197"/>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E9665C-94C8-4669-A1CA-3FD67E41A71C}">
      <dsp:nvSpPr>
        <dsp:cNvPr id="0" name=""/>
        <dsp:cNvSpPr/>
      </dsp:nvSpPr>
      <dsp:spPr>
        <a:xfrm>
          <a:off x="2399980" y="202774"/>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Underground economy</a:t>
          </a:r>
        </a:p>
      </dsp:txBody>
      <dsp:txXfrm>
        <a:off x="2422282" y="225076"/>
        <a:ext cx="1154543" cy="716854"/>
      </dsp:txXfrm>
    </dsp:sp>
    <dsp:sp modelId="{AA614196-D862-46E1-AE05-6CA5D00D8DD7}">
      <dsp:nvSpPr>
        <dsp:cNvPr id="0" name=""/>
        <dsp:cNvSpPr/>
      </dsp:nvSpPr>
      <dsp:spPr>
        <a:xfrm>
          <a:off x="734492" y="1442738"/>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C4E83-F4AF-42FF-B57F-84B901E51254}">
      <dsp:nvSpPr>
        <dsp:cNvPr id="0" name=""/>
        <dsp:cNvSpPr/>
      </dsp:nvSpPr>
      <dsp:spPr>
        <a:xfrm>
          <a:off x="867730" y="1569315"/>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Legal</a:t>
          </a:r>
        </a:p>
      </dsp:txBody>
      <dsp:txXfrm>
        <a:off x="890032" y="1591617"/>
        <a:ext cx="1154543" cy="716854"/>
      </dsp:txXfrm>
    </dsp:sp>
    <dsp:sp modelId="{287748EA-BAAA-49FA-8218-911E8DFE237D}">
      <dsp:nvSpPr>
        <dsp:cNvPr id="0" name=""/>
        <dsp:cNvSpPr/>
      </dsp:nvSpPr>
      <dsp:spPr>
        <a:xfrm>
          <a:off x="1679" y="2552949"/>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C5C2B-5D11-476A-8EE2-7B1B3B0E095B}">
      <dsp:nvSpPr>
        <dsp:cNvPr id="0" name=""/>
        <dsp:cNvSpPr/>
      </dsp:nvSpPr>
      <dsp:spPr>
        <a:xfrm>
          <a:off x="134918" y="2679526"/>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Waitress tips</a:t>
          </a:r>
        </a:p>
      </dsp:txBody>
      <dsp:txXfrm>
        <a:off x="157220" y="2701828"/>
        <a:ext cx="1154543" cy="716854"/>
      </dsp:txXfrm>
    </dsp:sp>
    <dsp:sp modelId="{03BAEF07-A7C1-4D6F-8681-EB15DDC42F9F}">
      <dsp:nvSpPr>
        <dsp:cNvPr id="0" name=""/>
        <dsp:cNvSpPr/>
      </dsp:nvSpPr>
      <dsp:spPr>
        <a:xfrm>
          <a:off x="1467304" y="2552949"/>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DEE59-647F-4376-A2F3-84DD09D363A9}">
      <dsp:nvSpPr>
        <dsp:cNvPr id="0" name=""/>
        <dsp:cNvSpPr/>
      </dsp:nvSpPr>
      <dsp:spPr>
        <a:xfrm>
          <a:off x="1600543" y="2679526"/>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Babysitting</a:t>
          </a:r>
        </a:p>
      </dsp:txBody>
      <dsp:txXfrm>
        <a:off x="1622845" y="2701828"/>
        <a:ext cx="1154543" cy="716854"/>
      </dsp:txXfrm>
    </dsp:sp>
    <dsp:sp modelId="{E126A80D-9459-4D77-BCC9-F514FDF3EBAA}">
      <dsp:nvSpPr>
        <dsp:cNvPr id="0" name=""/>
        <dsp:cNvSpPr/>
      </dsp:nvSpPr>
      <dsp:spPr>
        <a:xfrm>
          <a:off x="3665742" y="1442738"/>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F8E37-1E18-445D-BDD3-2B5C66F0E9C7}">
      <dsp:nvSpPr>
        <dsp:cNvPr id="0" name=""/>
        <dsp:cNvSpPr/>
      </dsp:nvSpPr>
      <dsp:spPr>
        <a:xfrm>
          <a:off x="3798981" y="1569315"/>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Illegal</a:t>
          </a:r>
        </a:p>
      </dsp:txBody>
      <dsp:txXfrm>
        <a:off x="3821283" y="1591617"/>
        <a:ext cx="1154543" cy="716854"/>
      </dsp:txXfrm>
    </dsp:sp>
    <dsp:sp modelId="{39B9D4D5-0633-4DCF-937C-9F6C7C6096A6}">
      <dsp:nvSpPr>
        <dsp:cNvPr id="0" name=""/>
        <dsp:cNvSpPr/>
      </dsp:nvSpPr>
      <dsp:spPr>
        <a:xfrm>
          <a:off x="2932929" y="2552949"/>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89DBF-7BC8-4753-8AD1-9F56CD13BB61}">
      <dsp:nvSpPr>
        <dsp:cNvPr id="0" name=""/>
        <dsp:cNvSpPr/>
      </dsp:nvSpPr>
      <dsp:spPr>
        <a:xfrm>
          <a:off x="3066168" y="2679526"/>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Narcotics exchanges</a:t>
          </a:r>
        </a:p>
      </dsp:txBody>
      <dsp:txXfrm>
        <a:off x="3088470" y="2701828"/>
        <a:ext cx="1154543" cy="716854"/>
      </dsp:txXfrm>
    </dsp:sp>
    <dsp:sp modelId="{F7F607CD-A9CB-4C5C-B91E-93135AC936A0}">
      <dsp:nvSpPr>
        <dsp:cNvPr id="0" name=""/>
        <dsp:cNvSpPr/>
      </dsp:nvSpPr>
      <dsp:spPr>
        <a:xfrm>
          <a:off x="4398554" y="2552949"/>
          <a:ext cx="1199147" cy="76145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236737-A585-423E-B9B3-FE818B7A5920}">
      <dsp:nvSpPr>
        <dsp:cNvPr id="0" name=""/>
        <dsp:cNvSpPr/>
      </dsp:nvSpPr>
      <dsp:spPr>
        <a:xfrm>
          <a:off x="4531793" y="2679526"/>
          <a:ext cx="1199147" cy="76145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Prostitution</a:t>
          </a:r>
        </a:p>
      </dsp:txBody>
      <dsp:txXfrm>
        <a:off x="4554095" y="2701828"/>
        <a:ext cx="1154543" cy="7168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3653"/>
          </a:xfrm>
          <a:prstGeom prst="rect">
            <a:avLst/>
          </a:prstGeom>
        </p:spPr>
        <p:txBody>
          <a:bodyPr vert="horz" lIns="91577" tIns="45789" rIns="91577" bIns="45789"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5" y="0"/>
            <a:ext cx="2918830" cy="493653"/>
          </a:xfrm>
          <a:prstGeom prst="rect">
            <a:avLst/>
          </a:prstGeom>
        </p:spPr>
        <p:txBody>
          <a:bodyPr vert="horz" lIns="91577" tIns="45789" rIns="91577" bIns="45789" rtlCol="0"/>
          <a:lstStyle>
            <a:lvl1pPr algn="r">
              <a:defRPr sz="1200">
                <a:latin typeface="Calibri" pitchFamily="34" charset="0"/>
                <a:cs typeface="Arial" charset="0"/>
              </a:defRPr>
            </a:lvl1pPr>
          </a:lstStyle>
          <a:p>
            <a:pPr>
              <a:defRPr/>
            </a:pPr>
            <a:fld id="{2A63DB6F-F78B-485C-BB5B-255B255D6382}" type="datetimeFigureOut">
              <a:rPr lang="en-US"/>
              <a:pPr>
                <a:defRPr/>
              </a:pPr>
              <a:t>1/23/24</a:t>
            </a:fld>
            <a:endParaRPr lang="en-US"/>
          </a:p>
        </p:txBody>
      </p:sp>
      <p:sp>
        <p:nvSpPr>
          <p:cNvPr id="4" name="Footer Placeholder 3"/>
          <p:cNvSpPr>
            <a:spLocks noGrp="1"/>
          </p:cNvSpPr>
          <p:nvPr>
            <p:ph type="ftr" sz="quarter" idx="2"/>
          </p:nvPr>
        </p:nvSpPr>
        <p:spPr>
          <a:xfrm>
            <a:off x="1" y="9370977"/>
            <a:ext cx="2918830" cy="493653"/>
          </a:xfrm>
          <a:prstGeom prst="rect">
            <a:avLst/>
          </a:prstGeom>
        </p:spPr>
        <p:txBody>
          <a:bodyPr vert="horz" lIns="91577" tIns="45789" rIns="91577" bIns="45789"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5" y="9370977"/>
            <a:ext cx="2918830" cy="493653"/>
          </a:xfrm>
          <a:prstGeom prst="rect">
            <a:avLst/>
          </a:prstGeom>
        </p:spPr>
        <p:txBody>
          <a:bodyPr vert="horz" lIns="91577" tIns="45789" rIns="91577" bIns="45789"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3653"/>
          </a:xfrm>
          <a:prstGeom prst="rect">
            <a:avLst/>
          </a:prstGeom>
        </p:spPr>
        <p:txBody>
          <a:bodyPr vert="horz" lIns="91577" tIns="45789" rIns="91577" bIns="457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5" y="0"/>
            <a:ext cx="2918830" cy="493653"/>
          </a:xfrm>
          <a:prstGeom prst="rect">
            <a:avLst/>
          </a:prstGeom>
        </p:spPr>
        <p:txBody>
          <a:bodyPr vert="horz" lIns="91577" tIns="45789" rIns="91577" bIns="45789"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1/23/24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577" tIns="45789" rIns="91577" bIns="45789" rtlCol="0" anchor="ctr"/>
          <a:lstStyle/>
          <a:p>
            <a:pPr lvl="0"/>
            <a:endParaRPr lang="en-US" noProof="0"/>
          </a:p>
        </p:txBody>
      </p:sp>
      <p:sp>
        <p:nvSpPr>
          <p:cNvPr id="5" name="Notes Placeholder 4"/>
          <p:cNvSpPr>
            <a:spLocks noGrp="1"/>
          </p:cNvSpPr>
          <p:nvPr>
            <p:ph type="body" sz="quarter" idx="3"/>
          </p:nvPr>
        </p:nvSpPr>
        <p:spPr>
          <a:xfrm>
            <a:off x="673577" y="4687175"/>
            <a:ext cx="5388610" cy="4439505"/>
          </a:xfrm>
          <a:prstGeom prst="rect">
            <a:avLst/>
          </a:prstGeom>
        </p:spPr>
        <p:txBody>
          <a:bodyPr vert="horz" lIns="91577" tIns="45789" rIns="91577" bIns="457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370977"/>
            <a:ext cx="2918830" cy="493653"/>
          </a:xfrm>
          <a:prstGeom prst="rect">
            <a:avLst/>
          </a:prstGeom>
        </p:spPr>
        <p:txBody>
          <a:bodyPr vert="horz" lIns="91577" tIns="45789" rIns="91577" bIns="457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5" y="9370977"/>
            <a:ext cx="2918830" cy="493653"/>
          </a:xfrm>
          <a:prstGeom prst="rect">
            <a:avLst/>
          </a:prstGeom>
        </p:spPr>
        <p:txBody>
          <a:bodyPr vert="horz" lIns="91577" tIns="45789" rIns="91577" bIns="45789"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E6BC9937-727F-425F-A85E-DD92CA5A7D6F}" type="slidenum">
              <a:rPr lang="en-US" smtClean="0"/>
              <a:pPr>
                <a:defRPr/>
              </a:pPr>
              <a:t>1</a:t>
            </a:fld>
            <a:endParaRPr lang="en-US"/>
          </a:p>
        </p:txBody>
      </p:sp>
    </p:spTree>
    <p:extLst>
      <p:ext uri="{BB962C8B-B14F-4D97-AF65-F5344CB8AC3E}">
        <p14:creationId xmlns:p14="http://schemas.microsoft.com/office/powerpoint/2010/main" val="25362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12</a:t>
            </a:fld>
            <a:endParaRPr lang="en-US"/>
          </a:p>
        </p:txBody>
      </p:sp>
    </p:spTree>
    <p:extLst>
      <p:ext uri="{BB962C8B-B14F-4D97-AF65-F5344CB8AC3E}">
        <p14:creationId xmlns:p14="http://schemas.microsoft.com/office/powerpoint/2010/main" val="331935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13</a:t>
            </a:fld>
            <a:endParaRPr lang="en-US"/>
          </a:p>
        </p:txBody>
      </p:sp>
    </p:spTree>
    <p:extLst>
      <p:ext uri="{BB962C8B-B14F-4D97-AF65-F5344CB8AC3E}">
        <p14:creationId xmlns:p14="http://schemas.microsoft.com/office/powerpoint/2010/main" val="1508713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baseline="0" dirty="0"/>
          </a:p>
        </p:txBody>
      </p:sp>
      <p:sp>
        <p:nvSpPr>
          <p:cNvPr id="4" name="Slide Number Placeholder 3"/>
          <p:cNvSpPr>
            <a:spLocks noGrp="1"/>
          </p:cNvSpPr>
          <p:nvPr>
            <p:ph type="sldNum" sz="quarter" idx="5"/>
          </p:nvPr>
        </p:nvSpPr>
        <p:spPr/>
        <p:txBody>
          <a:bodyPr/>
          <a:lstStyle/>
          <a:p>
            <a:fld id="{41CC0E40-2CCA-40EF-A732-8CA237C70DBA}" type="slidenum">
              <a:rPr lang="en-US" smtClean="0"/>
              <a:t>14</a:t>
            </a:fld>
            <a:endParaRPr lang="en-US"/>
          </a:p>
        </p:txBody>
      </p:sp>
    </p:spTree>
    <p:extLst>
      <p:ext uri="{BB962C8B-B14F-4D97-AF65-F5344CB8AC3E}">
        <p14:creationId xmlns:p14="http://schemas.microsoft.com/office/powerpoint/2010/main" val="246936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15</a:t>
            </a:fld>
            <a:endParaRPr lang="en-US"/>
          </a:p>
        </p:txBody>
      </p:sp>
    </p:spTree>
    <p:extLst>
      <p:ext uri="{BB962C8B-B14F-4D97-AF65-F5344CB8AC3E}">
        <p14:creationId xmlns:p14="http://schemas.microsoft.com/office/powerpoint/2010/main" val="89818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16</a:t>
            </a:fld>
            <a:endParaRPr lang="en-US"/>
          </a:p>
        </p:txBody>
      </p:sp>
    </p:spTree>
    <p:extLst>
      <p:ext uri="{BB962C8B-B14F-4D97-AF65-F5344CB8AC3E}">
        <p14:creationId xmlns:p14="http://schemas.microsoft.com/office/powerpoint/2010/main" val="4075350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17</a:t>
            </a:fld>
            <a:endParaRPr lang="en-US"/>
          </a:p>
        </p:txBody>
      </p:sp>
    </p:spTree>
    <p:extLst>
      <p:ext uri="{BB962C8B-B14F-4D97-AF65-F5344CB8AC3E}">
        <p14:creationId xmlns:p14="http://schemas.microsoft.com/office/powerpoint/2010/main" val="335131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18</a:t>
            </a:fld>
            <a:endParaRPr lang="en-US"/>
          </a:p>
        </p:txBody>
      </p:sp>
    </p:spTree>
    <p:extLst>
      <p:ext uri="{BB962C8B-B14F-4D97-AF65-F5344CB8AC3E}">
        <p14:creationId xmlns:p14="http://schemas.microsoft.com/office/powerpoint/2010/main" val="1805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19</a:t>
            </a:fld>
            <a:endParaRPr lang="en-US"/>
          </a:p>
        </p:txBody>
      </p:sp>
    </p:spTree>
    <p:extLst>
      <p:ext uri="{BB962C8B-B14F-4D97-AF65-F5344CB8AC3E}">
        <p14:creationId xmlns:p14="http://schemas.microsoft.com/office/powerpoint/2010/main" val="12685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20</a:t>
            </a:fld>
            <a:endParaRPr lang="en-US"/>
          </a:p>
        </p:txBody>
      </p:sp>
    </p:spTree>
    <p:extLst>
      <p:ext uri="{BB962C8B-B14F-4D97-AF65-F5344CB8AC3E}">
        <p14:creationId xmlns:p14="http://schemas.microsoft.com/office/powerpoint/2010/main" val="195736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4064" indent="-286179" eaLnBrk="0" hangingPunct="0">
              <a:defRPr sz="2400">
                <a:solidFill>
                  <a:schemeClr val="tx1"/>
                </a:solidFill>
                <a:latin typeface="Arial" panose="020B0604020202020204" pitchFamily="34" charset="0"/>
                <a:ea typeface="MS PGothic" panose="020B0600070205080204" pitchFamily="34" charset="-128"/>
              </a:defRPr>
            </a:lvl2pPr>
            <a:lvl3pPr marL="1144715" indent="-228943" eaLnBrk="0" hangingPunct="0">
              <a:defRPr sz="2400">
                <a:solidFill>
                  <a:schemeClr val="tx1"/>
                </a:solidFill>
                <a:latin typeface="Arial" panose="020B0604020202020204" pitchFamily="34" charset="0"/>
                <a:ea typeface="MS PGothic" panose="020B0600070205080204" pitchFamily="34" charset="-128"/>
              </a:defRPr>
            </a:lvl3pPr>
            <a:lvl4pPr marL="1602600" indent="-228943" eaLnBrk="0" hangingPunct="0">
              <a:defRPr sz="2400">
                <a:solidFill>
                  <a:schemeClr val="tx1"/>
                </a:solidFill>
                <a:latin typeface="Arial" panose="020B0604020202020204" pitchFamily="34" charset="0"/>
                <a:ea typeface="MS PGothic" panose="020B0600070205080204" pitchFamily="34" charset="-128"/>
              </a:defRPr>
            </a:lvl4pPr>
            <a:lvl5pPr marL="2060486" indent="-228943" eaLnBrk="0" hangingPunct="0">
              <a:defRPr sz="2400">
                <a:solidFill>
                  <a:schemeClr val="tx1"/>
                </a:solidFill>
                <a:latin typeface="Arial" panose="020B0604020202020204" pitchFamily="34" charset="0"/>
                <a:ea typeface="MS PGothic" panose="020B0600070205080204" pitchFamily="34" charset="-128"/>
              </a:defRPr>
            </a:lvl5pPr>
            <a:lvl6pPr marL="2518372"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6258"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34144"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92029"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4E288F2-8071-4279-A35A-9EDC6DAA7319}" type="slidenum">
              <a:rPr lang="en-US" altLang="en-US" sz="1200"/>
              <a:pPr eaLnBrk="1" hangingPunct="1"/>
              <a:t>22</a:t>
            </a:fld>
            <a:endParaRPr lang="en-US" altLang="en-US" sz="1200"/>
          </a:p>
        </p:txBody>
      </p:sp>
    </p:spTree>
    <p:extLst>
      <p:ext uri="{BB962C8B-B14F-4D97-AF65-F5344CB8AC3E}">
        <p14:creationId xmlns:p14="http://schemas.microsoft.com/office/powerpoint/2010/main" val="36960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a:t>
            </a:fld>
            <a:endParaRPr lang="en-US"/>
          </a:p>
        </p:txBody>
      </p:sp>
    </p:spTree>
    <p:extLst>
      <p:ext uri="{BB962C8B-B14F-4D97-AF65-F5344CB8AC3E}">
        <p14:creationId xmlns:p14="http://schemas.microsoft.com/office/powerpoint/2010/main" val="891957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4064" indent="-286179" eaLnBrk="0" hangingPunct="0">
              <a:defRPr sz="2400">
                <a:solidFill>
                  <a:schemeClr val="tx1"/>
                </a:solidFill>
                <a:latin typeface="Arial" panose="020B0604020202020204" pitchFamily="34" charset="0"/>
                <a:ea typeface="MS PGothic" panose="020B0600070205080204" pitchFamily="34" charset="-128"/>
              </a:defRPr>
            </a:lvl2pPr>
            <a:lvl3pPr marL="1144715" indent="-228943" eaLnBrk="0" hangingPunct="0">
              <a:defRPr sz="2400">
                <a:solidFill>
                  <a:schemeClr val="tx1"/>
                </a:solidFill>
                <a:latin typeface="Arial" panose="020B0604020202020204" pitchFamily="34" charset="0"/>
                <a:ea typeface="MS PGothic" panose="020B0600070205080204" pitchFamily="34" charset="-128"/>
              </a:defRPr>
            </a:lvl3pPr>
            <a:lvl4pPr marL="1602600" indent="-228943" eaLnBrk="0" hangingPunct="0">
              <a:defRPr sz="2400">
                <a:solidFill>
                  <a:schemeClr val="tx1"/>
                </a:solidFill>
                <a:latin typeface="Arial" panose="020B0604020202020204" pitchFamily="34" charset="0"/>
                <a:ea typeface="MS PGothic" panose="020B0600070205080204" pitchFamily="34" charset="-128"/>
              </a:defRPr>
            </a:lvl4pPr>
            <a:lvl5pPr marL="2060486" indent="-228943" eaLnBrk="0" hangingPunct="0">
              <a:defRPr sz="2400">
                <a:solidFill>
                  <a:schemeClr val="tx1"/>
                </a:solidFill>
                <a:latin typeface="Arial" panose="020B0604020202020204" pitchFamily="34" charset="0"/>
                <a:ea typeface="MS PGothic" panose="020B0600070205080204" pitchFamily="34" charset="-128"/>
              </a:defRPr>
            </a:lvl5pPr>
            <a:lvl6pPr marL="2518372"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6258"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34144"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92029"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4823E7-35A3-4D52-9EFD-CCA886D9DA90}" type="slidenum">
              <a:rPr lang="en-US" altLang="en-US" sz="1200"/>
              <a:pPr eaLnBrk="1" hangingPunct="1"/>
              <a:t>23</a:t>
            </a:fld>
            <a:endParaRPr lang="en-US" altLang="en-US" sz="1200"/>
          </a:p>
        </p:txBody>
      </p:sp>
    </p:spTree>
    <p:extLst>
      <p:ext uri="{BB962C8B-B14F-4D97-AF65-F5344CB8AC3E}">
        <p14:creationId xmlns:p14="http://schemas.microsoft.com/office/powerpoint/2010/main" val="414834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ct val="0"/>
              </a:spcBef>
              <a:buFont typeface="Arial" charset="0"/>
              <a:buNone/>
            </a:pPr>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24</a:t>
            </a:fld>
            <a:endParaRPr lang="en-US"/>
          </a:p>
        </p:txBody>
      </p:sp>
    </p:spTree>
    <p:extLst>
      <p:ext uri="{BB962C8B-B14F-4D97-AF65-F5344CB8AC3E}">
        <p14:creationId xmlns:p14="http://schemas.microsoft.com/office/powerpoint/2010/main" val="2016182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25</a:t>
            </a:fld>
            <a:endParaRPr lang="en-US"/>
          </a:p>
        </p:txBody>
      </p:sp>
    </p:spTree>
    <p:extLst>
      <p:ext uri="{BB962C8B-B14F-4D97-AF65-F5344CB8AC3E}">
        <p14:creationId xmlns:p14="http://schemas.microsoft.com/office/powerpoint/2010/main" val="2894813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26</a:t>
            </a:fld>
            <a:endParaRPr lang="en-US"/>
          </a:p>
        </p:txBody>
      </p:sp>
    </p:spTree>
    <p:extLst>
      <p:ext uri="{BB962C8B-B14F-4D97-AF65-F5344CB8AC3E}">
        <p14:creationId xmlns:p14="http://schemas.microsoft.com/office/powerpoint/2010/main" val="718869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27</a:t>
            </a:fld>
            <a:endParaRPr lang="en-US"/>
          </a:p>
        </p:txBody>
      </p:sp>
    </p:spTree>
    <p:extLst>
      <p:ext uri="{BB962C8B-B14F-4D97-AF65-F5344CB8AC3E}">
        <p14:creationId xmlns:p14="http://schemas.microsoft.com/office/powerpoint/2010/main" val="3099296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28</a:t>
            </a:fld>
            <a:endParaRPr lang="en-US"/>
          </a:p>
        </p:txBody>
      </p:sp>
    </p:spTree>
    <p:extLst>
      <p:ext uri="{BB962C8B-B14F-4D97-AF65-F5344CB8AC3E}">
        <p14:creationId xmlns:p14="http://schemas.microsoft.com/office/powerpoint/2010/main" val="1805878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29</a:t>
            </a:fld>
            <a:endParaRPr lang="en-US"/>
          </a:p>
        </p:txBody>
      </p:sp>
    </p:spTree>
    <p:extLst>
      <p:ext uri="{BB962C8B-B14F-4D97-AF65-F5344CB8AC3E}">
        <p14:creationId xmlns:p14="http://schemas.microsoft.com/office/powerpoint/2010/main" val="1072336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32</a:t>
            </a:fld>
            <a:endParaRPr lang="en-US"/>
          </a:p>
        </p:txBody>
      </p:sp>
    </p:spTree>
    <p:extLst>
      <p:ext uri="{BB962C8B-B14F-4D97-AF65-F5344CB8AC3E}">
        <p14:creationId xmlns:p14="http://schemas.microsoft.com/office/powerpoint/2010/main" val="4027552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33</a:t>
            </a:fld>
            <a:endParaRPr lang="en-US"/>
          </a:p>
        </p:txBody>
      </p:sp>
    </p:spTree>
    <p:extLst>
      <p:ext uri="{BB962C8B-B14F-4D97-AF65-F5344CB8AC3E}">
        <p14:creationId xmlns:p14="http://schemas.microsoft.com/office/powerpoint/2010/main" val="2481508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58202" indent="-291616" eaLnBrk="0" hangingPunct="0">
              <a:defRPr sz="2400">
                <a:solidFill>
                  <a:schemeClr val="tx1"/>
                </a:solidFill>
                <a:latin typeface="Arial" panose="020B0604020202020204" pitchFamily="34" charset="0"/>
                <a:ea typeface="MS PGothic" panose="020B0600070205080204" pitchFamily="34" charset="-128"/>
              </a:defRPr>
            </a:lvl2pPr>
            <a:lvl3pPr marL="1166464" indent="-233292" eaLnBrk="0" hangingPunct="0">
              <a:defRPr sz="2400">
                <a:solidFill>
                  <a:schemeClr val="tx1"/>
                </a:solidFill>
                <a:latin typeface="Arial" panose="020B0604020202020204" pitchFamily="34" charset="0"/>
                <a:ea typeface="MS PGothic" panose="020B0600070205080204" pitchFamily="34" charset="-128"/>
              </a:defRPr>
            </a:lvl3pPr>
            <a:lvl4pPr marL="1633050" indent="-233292" eaLnBrk="0" hangingPunct="0">
              <a:defRPr sz="2400">
                <a:solidFill>
                  <a:schemeClr val="tx1"/>
                </a:solidFill>
                <a:latin typeface="Arial" panose="020B0604020202020204" pitchFamily="34" charset="0"/>
                <a:ea typeface="MS PGothic" panose="020B0600070205080204" pitchFamily="34" charset="-128"/>
              </a:defRPr>
            </a:lvl4pPr>
            <a:lvl5pPr marL="2099636" indent="-233292" eaLnBrk="0" hangingPunct="0">
              <a:defRPr sz="2400">
                <a:solidFill>
                  <a:schemeClr val="tx1"/>
                </a:solidFill>
                <a:latin typeface="Arial" panose="020B0604020202020204" pitchFamily="34" charset="0"/>
                <a:ea typeface="MS PGothic" panose="020B0600070205080204" pitchFamily="34" charset="-128"/>
              </a:defRPr>
            </a:lvl5pPr>
            <a:lvl6pPr marL="2566221" indent="-233292"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032806" indent="-233292"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99392" indent="-233292"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965978" indent="-233292"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B9C34F5-0B43-4FA4-B860-A5F0B171992D}" type="slidenum">
              <a:rPr lang="en-US" altLang="en-US" sz="1200"/>
              <a:pPr eaLnBrk="1" hangingPunct="1"/>
              <a:t>34</a:t>
            </a:fld>
            <a:endParaRPr lang="en-US" altLang="en-US" sz="1200"/>
          </a:p>
        </p:txBody>
      </p:sp>
    </p:spTree>
    <p:extLst>
      <p:ext uri="{BB962C8B-B14F-4D97-AF65-F5344CB8AC3E}">
        <p14:creationId xmlns:p14="http://schemas.microsoft.com/office/powerpoint/2010/main" val="36101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a:t>
            </a:fld>
            <a:endParaRPr lang="en-US"/>
          </a:p>
        </p:txBody>
      </p:sp>
    </p:spTree>
    <p:extLst>
      <p:ext uri="{BB962C8B-B14F-4D97-AF65-F5344CB8AC3E}">
        <p14:creationId xmlns:p14="http://schemas.microsoft.com/office/powerpoint/2010/main" val="4251677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35</a:t>
            </a:fld>
            <a:endParaRPr lang="en-US"/>
          </a:p>
        </p:txBody>
      </p:sp>
    </p:spTree>
    <p:extLst>
      <p:ext uri="{BB962C8B-B14F-4D97-AF65-F5344CB8AC3E}">
        <p14:creationId xmlns:p14="http://schemas.microsoft.com/office/powerpoint/2010/main" val="841745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36</a:t>
            </a:fld>
            <a:endParaRPr lang="en-US"/>
          </a:p>
        </p:txBody>
      </p:sp>
    </p:spTree>
    <p:extLst>
      <p:ext uri="{BB962C8B-B14F-4D97-AF65-F5344CB8AC3E}">
        <p14:creationId xmlns:p14="http://schemas.microsoft.com/office/powerpoint/2010/main" val="3867037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259808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32957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i="1" dirty="0"/>
          </a:p>
          <a:p>
            <a:endParaRPr lang="en-US" altLang="en-US" i="1" dirty="0"/>
          </a:p>
          <a:p>
            <a:endParaRPr lang="en-US" altLang="en-US" i="1" dirty="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4064" indent="-286179" eaLnBrk="0" hangingPunct="0">
              <a:defRPr sz="2400">
                <a:solidFill>
                  <a:schemeClr val="tx1"/>
                </a:solidFill>
                <a:latin typeface="Arial" panose="020B0604020202020204" pitchFamily="34" charset="0"/>
                <a:ea typeface="MS PGothic" panose="020B0600070205080204" pitchFamily="34" charset="-128"/>
              </a:defRPr>
            </a:lvl2pPr>
            <a:lvl3pPr marL="1144715" indent="-228943" eaLnBrk="0" hangingPunct="0">
              <a:defRPr sz="2400">
                <a:solidFill>
                  <a:schemeClr val="tx1"/>
                </a:solidFill>
                <a:latin typeface="Arial" panose="020B0604020202020204" pitchFamily="34" charset="0"/>
                <a:ea typeface="MS PGothic" panose="020B0600070205080204" pitchFamily="34" charset="-128"/>
              </a:defRPr>
            </a:lvl3pPr>
            <a:lvl4pPr marL="1602600" indent="-228943" eaLnBrk="0" hangingPunct="0">
              <a:defRPr sz="2400">
                <a:solidFill>
                  <a:schemeClr val="tx1"/>
                </a:solidFill>
                <a:latin typeface="Arial" panose="020B0604020202020204" pitchFamily="34" charset="0"/>
                <a:ea typeface="MS PGothic" panose="020B0600070205080204" pitchFamily="34" charset="-128"/>
              </a:defRPr>
            </a:lvl4pPr>
            <a:lvl5pPr marL="2060486" indent="-228943" eaLnBrk="0" hangingPunct="0">
              <a:defRPr sz="2400">
                <a:solidFill>
                  <a:schemeClr val="tx1"/>
                </a:solidFill>
                <a:latin typeface="Arial" panose="020B0604020202020204" pitchFamily="34" charset="0"/>
                <a:ea typeface="MS PGothic" panose="020B0600070205080204" pitchFamily="34" charset="-128"/>
              </a:defRPr>
            </a:lvl5pPr>
            <a:lvl6pPr marL="2518372"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6258"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34144"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92029"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CD9AADC-9C95-4783-BE56-246F48D1A8D6}" type="slidenum">
              <a:rPr lang="en-US" altLang="en-US" sz="1200"/>
              <a:pPr eaLnBrk="1" hangingPunct="1"/>
              <a:t>39</a:t>
            </a:fld>
            <a:endParaRPr lang="en-US" altLang="en-US" sz="1200"/>
          </a:p>
        </p:txBody>
      </p:sp>
    </p:spTree>
    <p:extLst>
      <p:ext uri="{BB962C8B-B14F-4D97-AF65-F5344CB8AC3E}">
        <p14:creationId xmlns:p14="http://schemas.microsoft.com/office/powerpoint/2010/main" val="1416227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25318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41</a:t>
            </a:fld>
            <a:endParaRPr lang="en-US"/>
          </a:p>
        </p:txBody>
      </p:sp>
    </p:spTree>
    <p:extLst>
      <p:ext uri="{BB962C8B-B14F-4D97-AF65-F5344CB8AC3E}">
        <p14:creationId xmlns:p14="http://schemas.microsoft.com/office/powerpoint/2010/main" val="397363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4064" indent="-286179" eaLnBrk="0" hangingPunct="0">
              <a:defRPr sz="2400">
                <a:solidFill>
                  <a:schemeClr val="tx1"/>
                </a:solidFill>
                <a:latin typeface="Arial" panose="020B0604020202020204" pitchFamily="34" charset="0"/>
                <a:ea typeface="MS PGothic" panose="020B0600070205080204" pitchFamily="34" charset="-128"/>
              </a:defRPr>
            </a:lvl2pPr>
            <a:lvl3pPr marL="1144715" indent="-228943" eaLnBrk="0" hangingPunct="0">
              <a:defRPr sz="2400">
                <a:solidFill>
                  <a:schemeClr val="tx1"/>
                </a:solidFill>
                <a:latin typeface="Arial" panose="020B0604020202020204" pitchFamily="34" charset="0"/>
                <a:ea typeface="MS PGothic" panose="020B0600070205080204" pitchFamily="34" charset="-128"/>
              </a:defRPr>
            </a:lvl3pPr>
            <a:lvl4pPr marL="1602600" indent="-228943" eaLnBrk="0" hangingPunct="0">
              <a:defRPr sz="2400">
                <a:solidFill>
                  <a:schemeClr val="tx1"/>
                </a:solidFill>
                <a:latin typeface="Arial" panose="020B0604020202020204" pitchFamily="34" charset="0"/>
                <a:ea typeface="MS PGothic" panose="020B0600070205080204" pitchFamily="34" charset="-128"/>
              </a:defRPr>
            </a:lvl4pPr>
            <a:lvl5pPr marL="2060486" indent="-228943" eaLnBrk="0" hangingPunct="0">
              <a:defRPr sz="2400">
                <a:solidFill>
                  <a:schemeClr val="tx1"/>
                </a:solidFill>
                <a:latin typeface="Arial" panose="020B0604020202020204" pitchFamily="34" charset="0"/>
                <a:ea typeface="MS PGothic" panose="020B0600070205080204" pitchFamily="34" charset="-128"/>
              </a:defRPr>
            </a:lvl5pPr>
            <a:lvl6pPr marL="2518372"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6258"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34144"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92029" indent="-22894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1528349-5DC2-4A81-984A-1148D54AF4C6}" type="slidenum">
              <a:rPr lang="en-US" altLang="en-US" sz="1200"/>
              <a:pPr eaLnBrk="1" hangingPunct="1"/>
              <a:t>42</a:t>
            </a:fld>
            <a:endParaRPr lang="en-US" altLang="en-US" sz="1200"/>
          </a:p>
        </p:txBody>
      </p:sp>
    </p:spTree>
    <p:extLst>
      <p:ext uri="{BB962C8B-B14F-4D97-AF65-F5344CB8AC3E}">
        <p14:creationId xmlns:p14="http://schemas.microsoft.com/office/powerpoint/2010/main" val="988422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43</a:t>
            </a:fld>
            <a:endParaRPr lang="en-US"/>
          </a:p>
        </p:txBody>
      </p:sp>
    </p:spTree>
    <p:extLst>
      <p:ext uri="{BB962C8B-B14F-4D97-AF65-F5344CB8AC3E}">
        <p14:creationId xmlns:p14="http://schemas.microsoft.com/office/powerpoint/2010/main" val="3273720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44</a:t>
            </a:fld>
            <a:endParaRPr lang="en-US"/>
          </a:p>
        </p:txBody>
      </p:sp>
    </p:spTree>
    <p:extLst>
      <p:ext uri="{BB962C8B-B14F-4D97-AF65-F5344CB8AC3E}">
        <p14:creationId xmlns:p14="http://schemas.microsoft.com/office/powerpoint/2010/main" val="135140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4</a:t>
            </a:fld>
            <a:endParaRPr lang="en-US"/>
          </a:p>
        </p:txBody>
      </p:sp>
    </p:spTree>
    <p:extLst>
      <p:ext uri="{BB962C8B-B14F-4D97-AF65-F5344CB8AC3E}">
        <p14:creationId xmlns:p14="http://schemas.microsoft.com/office/powerpoint/2010/main" val="40490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6</a:t>
            </a:fld>
            <a:endParaRPr lang="en-US"/>
          </a:p>
        </p:txBody>
      </p:sp>
    </p:spTree>
    <p:extLst>
      <p:ext uri="{BB962C8B-B14F-4D97-AF65-F5344CB8AC3E}">
        <p14:creationId xmlns:p14="http://schemas.microsoft.com/office/powerpoint/2010/main" val="97489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8</a:t>
            </a:fld>
            <a:endParaRPr lang="en-US"/>
          </a:p>
        </p:txBody>
      </p:sp>
    </p:spTree>
    <p:extLst>
      <p:ext uri="{BB962C8B-B14F-4D97-AF65-F5344CB8AC3E}">
        <p14:creationId xmlns:p14="http://schemas.microsoft.com/office/powerpoint/2010/main" val="343768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9</a:t>
            </a:fld>
            <a:endParaRPr lang="en-US"/>
          </a:p>
        </p:txBody>
      </p:sp>
    </p:spTree>
    <p:extLst>
      <p:ext uri="{BB962C8B-B14F-4D97-AF65-F5344CB8AC3E}">
        <p14:creationId xmlns:p14="http://schemas.microsoft.com/office/powerpoint/2010/main" val="125967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10</a:t>
            </a:fld>
            <a:endParaRPr lang="en-US"/>
          </a:p>
        </p:txBody>
      </p:sp>
    </p:spTree>
    <p:extLst>
      <p:ext uri="{BB962C8B-B14F-4D97-AF65-F5344CB8AC3E}">
        <p14:creationId xmlns:p14="http://schemas.microsoft.com/office/powerpoint/2010/main" val="429324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11</a:t>
            </a:fld>
            <a:endParaRPr lang="en-US"/>
          </a:p>
        </p:txBody>
      </p:sp>
    </p:spTree>
    <p:extLst>
      <p:ext uri="{BB962C8B-B14F-4D97-AF65-F5344CB8AC3E}">
        <p14:creationId xmlns:p14="http://schemas.microsoft.com/office/powerpoint/2010/main" val="76357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5CF1A6B-B9AD-4460-98E9-F391065C1891}"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7F510AD-1345-49BA-BEEE-76D84D8D3700}"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9D3300-63E6-436D-90BB-58FD376D73EA}"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5013" y="573088"/>
            <a:ext cx="7672387" cy="6858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52475" y="1447800"/>
            <a:ext cx="3857625"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447800"/>
            <a:ext cx="3857625" cy="4953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68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5DB2BD0-375E-4CCB-91E4-82A7B64DAC6A}"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9400DA7-6109-4EA7-B77B-12B9E39CEBED}"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7AF5CB-BE00-4855-98DF-6CC450DCB42F}"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FD7D676-925C-4A97-9B8F-6AA54A9CAD44}" type="datetime1">
              <a:rPr lang="en-US" smtClean="0"/>
              <a:t>1/23/24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CB1073C-8BA3-4337-AE5B-CA0325C03BAA}" type="datetime1">
              <a:rPr lang="en-US" smtClean="0"/>
              <a:t>1/23/24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F3E91B9-9B4C-4A3C-AF1C-947A895C1151}" type="datetime1">
              <a:rPr lang="en-US" smtClean="0"/>
              <a:t>1/23/24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6BA0AD7-4B54-4620-A28F-927BE8690FE3}"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8A9D8E-C8A2-4160-97F7-E2181611DA9B}"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EA58936-9B8B-4C52-98C8-41CD1CA6D0A8}" type="datetime1">
              <a:rPr lang="en-US" smtClean="0"/>
              <a:t>1/23/24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8.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5.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hyperlink" Target="https://youtu.be/TOrnUquxtwA?t=147" TargetMode="Externa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slideLayout" Target="../slideLayouts/slideLayout7.xml"/><Relationship Id="rId30"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685800" y="304800"/>
            <a:ext cx="7772400" cy="1165225"/>
          </a:xfrm>
        </p:spPr>
        <p:txBody>
          <a:bodyPr/>
          <a:lstStyle/>
          <a:p>
            <a:pPr eaLnBrk="1" hangingPunct="1"/>
            <a:r>
              <a:rPr lang="en-AU" altLang="en-US" b="1" dirty="0"/>
              <a:t>Chapter 6: Introduction to Macroeconomics and GDP</a:t>
            </a:r>
          </a:p>
        </p:txBody>
      </p:sp>
      <p:sp>
        <p:nvSpPr>
          <p:cNvPr id="2" name="Slide Number Placeholder 1"/>
          <p:cNvSpPr>
            <a:spLocks noGrp="1"/>
          </p:cNvSpPr>
          <p:nvPr>
            <p:ph type="sldNum" sz="quarter" idx="12"/>
          </p:nvPr>
        </p:nvSpPr>
        <p:spPr/>
        <p:txBody>
          <a:bodyPr/>
          <a:lstStyle/>
          <a:p>
            <a:pPr>
              <a:defRPr/>
            </a:pPr>
            <a:fld id="{6C5B357E-8E73-4DF7-88E9-3CD55011F1A5}" type="slidenum">
              <a:rPr lang="en-AU"/>
              <a:pPr>
                <a:defRPr/>
              </a:pPr>
              <a:t>1</a:t>
            </a:fld>
            <a:endParaRPr lang="en-AU"/>
          </a:p>
        </p:txBody>
      </p:sp>
      <p:pic>
        <p:nvPicPr>
          <p:cNvPr id="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71560"/>
            <a:ext cx="4622800" cy="389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B1062C2F-7B2D-4B18-BA80-EE81B267D922}"/>
              </a:ext>
            </a:extLst>
          </p:cNvPr>
          <p:cNvSpPr>
            <a:spLocks noGrp="1"/>
          </p:cNvSpPr>
          <p:nvPr>
            <p:ph type="subTitle" idx="1"/>
          </p:nvPr>
        </p:nvSpPr>
        <p:spPr>
          <a:xfrm>
            <a:off x="1371600" y="5736449"/>
            <a:ext cx="6400800" cy="838522"/>
          </a:xfrm>
        </p:spPr>
        <p:txBody>
          <a:bodyPr rtlCol="0">
            <a:normAutofit/>
          </a:bodyPr>
          <a:lstStyle/>
          <a:p>
            <a:pPr eaLnBrk="1" fontAlgn="auto" hangingPunct="1">
              <a:spcAft>
                <a:spcPts val="0"/>
              </a:spcAft>
              <a:defRPr/>
            </a:pPr>
            <a:r>
              <a:rPr lang="en-US" sz="2000" b="1" dirty="0">
                <a:solidFill>
                  <a:schemeClr val="tx1"/>
                </a:solidFill>
              </a:rPr>
              <a:t>Wayne Geerling</a:t>
            </a:r>
          </a:p>
          <a:p>
            <a:pPr eaLnBrk="1" fontAlgn="auto" hangingPunct="1">
              <a:spcAft>
                <a:spcPts val="0"/>
              </a:spcAft>
              <a:defRPr/>
            </a:pPr>
            <a:r>
              <a:rPr lang="en-US" sz="2000" b="1" dirty="0">
                <a:solidFill>
                  <a:schemeClr val="tx1"/>
                </a:solidFill>
              </a:rPr>
              <a:t>University of Texas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4061-9BF8-42B8-BA16-5F4C44C02156}"/>
              </a:ext>
            </a:extLst>
          </p:cNvPr>
          <p:cNvSpPr>
            <a:spLocks noGrp="1"/>
          </p:cNvSpPr>
          <p:nvPr>
            <p:ph type="title"/>
          </p:nvPr>
        </p:nvSpPr>
        <p:spPr>
          <a:xfrm>
            <a:off x="457200" y="274639"/>
            <a:ext cx="8229600" cy="868362"/>
          </a:xfrm>
        </p:spPr>
        <p:txBody>
          <a:bodyPr/>
          <a:lstStyle/>
          <a:p>
            <a:r>
              <a:rPr lang="en-AU" sz="4000" b="1" dirty="0"/>
              <a:t>GDP Includes Goods &amp; Services</a:t>
            </a:r>
          </a:p>
        </p:txBody>
      </p:sp>
      <p:sp>
        <p:nvSpPr>
          <p:cNvPr id="4" name="Slide Number Placeholder 3">
            <a:extLst>
              <a:ext uri="{FF2B5EF4-FFF2-40B4-BE49-F238E27FC236}">
                <a16:creationId xmlns:a16="http://schemas.microsoft.com/office/drawing/2014/main" id="{DE896F32-370B-44C2-9DBC-6325AE77D6D5}"/>
              </a:ext>
            </a:extLst>
          </p:cNvPr>
          <p:cNvSpPr>
            <a:spLocks noGrp="1"/>
          </p:cNvSpPr>
          <p:nvPr>
            <p:ph type="sldNum" sz="quarter" idx="12"/>
          </p:nvPr>
        </p:nvSpPr>
        <p:spPr/>
        <p:txBody>
          <a:bodyPr/>
          <a:lstStyle/>
          <a:p>
            <a:pPr>
              <a:defRPr/>
            </a:pPr>
            <a:fld id="{34D6A8A7-5109-4035-A6F9-3284B529B11C}" type="slidenum">
              <a:rPr lang="en-US" smtClean="0"/>
              <a:pPr>
                <a:defRPr/>
              </a:pPr>
              <a:t>10</a:t>
            </a:fld>
            <a:endParaRPr lang="en-US"/>
          </a:p>
        </p:txBody>
      </p:sp>
      <p:pic>
        <p:nvPicPr>
          <p:cNvPr id="1026" name="Picture 2">
            <a:extLst>
              <a:ext uri="{FF2B5EF4-FFF2-40B4-BE49-F238E27FC236}">
                <a16:creationId xmlns:a16="http://schemas.microsoft.com/office/drawing/2014/main" id="{42539D56-BF47-4845-BE05-A9F27489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224" y="1905000"/>
            <a:ext cx="1295400" cy="13206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9BE817-A5B5-4948-AA1D-7E9440AEF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1981201"/>
            <a:ext cx="1243465" cy="12953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8C7822-1A7F-4EF2-88CB-EC9238C91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550" y="1905000"/>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BDF0D2-2D5F-4BBE-B675-54393383C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473" y="1828800"/>
            <a:ext cx="1320686" cy="13206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y travel Insurance is a holiday essential | RACQ">
            <a:extLst>
              <a:ext uri="{FF2B5EF4-FFF2-40B4-BE49-F238E27FC236}">
                <a16:creationId xmlns:a16="http://schemas.microsoft.com/office/drawing/2014/main" id="{A069CF74-652F-4CEF-BC0C-0243B05839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650289"/>
            <a:ext cx="1714483" cy="11409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19 Types of Entertainment - What Do You Like Doing?">
            <a:extLst>
              <a:ext uri="{FF2B5EF4-FFF2-40B4-BE49-F238E27FC236}">
                <a16:creationId xmlns:a16="http://schemas.microsoft.com/office/drawing/2014/main" id="{5588CE24-9DB3-4F21-9812-4FC3AD46B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9606" y="4639748"/>
            <a:ext cx="1717550" cy="11514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25A5F985-E0B4-4B03-A374-C898DC943F9D}"/>
              </a:ext>
            </a:extLst>
          </p:cNvPr>
          <p:cNvSpPr>
            <a:spLocks noGrp="1"/>
          </p:cNvSpPr>
          <p:nvPr>
            <p:ph idx="1"/>
          </p:nvPr>
        </p:nvSpPr>
        <p:spPr>
          <a:xfrm>
            <a:off x="457200" y="1447800"/>
            <a:ext cx="8229600" cy="2773364"/>
          </a:xfrm>
        </p:spPr>
        <p:txBody>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Goods</a:t>
            </a:r>
          </a:p>
          <a:p>
            <a:pPr marL="228600"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tangibles</a:t>
            </a:r>
          </a:p>
          <a:p>
            <a:pPr marL="228600" indent="-2286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0" indent="0">
              <a:buNone/>
            </a:pPr>
            <a:r>
              <a:rPr lang="en-US" b="1" dirty="0">
                <a:solidFill>
                  <a:srgbClr val="FF0000"/>
                </a:solidFill>
                <a:latin typeface="Times New Roman" panose="02020603050405020304" pitchFamily="18" charset="0"/>
                <a:cs typeface="Times New Roman" panose="02020603050405020304" pitchFamily="18" charset="0"/>
              </a:rPr>
              <a:t>Services</a:t>
            </a:r>
          </a:p>
          <a:p>
            <a:pPr marL="228600"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intangibles</a:t>
            </a:r>
          </a:p>
        </p:txBody>
      </p:sp>
      <p:pic>
        <p:nvPicPr>
          <p:cNvPr id="1040" name="Picture 16" descr="What Is Health Care Economics? | HBS Online">
            <a:extLst>
              <a:ext uri="{FF2B5EF4-FFF2-40B4-BE49-F238E27FC236}">
                <a16:creationId xmlns:a16="http://schemas.microsoft.com/office/drawing/2014/main" id="{FF7ADB8D-09AF-410C-A555-A30B52727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494" y="4650289"/>
            <a:ext cx="2057906" cy="10820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yment disruptions in digital banking - Entrust report">
            <a:extLst>
              <a:ext uri="{FF2B5EF4-FFF2-40B4-BE49-F238E27FC236}">
                <a16:creationId xmlns:a16="http://schemas.microsoft.com/office/drawing/2014/main" id="{B9050192-0DEB-4A1C-8E4D-118EF57077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117" y="4650289"/>
            <a:ext cx="2030548" cy="114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30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4061-9BF8-42B8-BA16-5F4C44C02156}"/>
              </a:ext>
            </a:extLst>
          </p:cNvPr>
          <p:cNvSpPr>
            <a:spLocks noGrp="1"/>
          </p:cNvSpPr>
          <p:nvPr>
            <p:ph type="title"/>
          </p:nvPr>
        </p:nvSpPr>
        <p:spPr>
          <a:xfrm>
            <a:off x="457200" y="274639"/>
            <a:ext cx="8229600" cy="868362"/>
          </a:xfrm>
        </p:spPr>
        <p:txBody>
          <a:bodyPr/>
          <a:lstStyle/>
          <a:p>
            <a:r>
              <a:rPr lang="en-AU" sz="4000" b="1" dirty="0"/>
              <a:t>GDP Includes Goods &amp; Services</a:t>
            </a:r>
          </a:p>
        </p:txBody>
      </p:sp>
      <p:sp>
        <p:nvSpPr>
          <p:cNvPr id="3" name="Content Placeholder 2">
            <a:extLst>
              <a:ext uri="{FF2B5EF4-FFF2-40B4-BE49-F238E27FC236}">
                <a16:creationId xmlns:a16="http://schemas.microsoft.com/office/drawing/2014/main" id="{14F888A1-87AB-42AA-9410-B033C2E0FB79}"/>
              </a:ext>
            </a:extLst>
          </p:cNvPr>
          <p:cNvSpPr>
            <a:spLocks noGrp="1"/>
          </p:cNvSpPr>
          <p:nvPr>
            <p:ph idx="1"/>
          </p:nvPr>
        </p:nvSpPr>
        <p:spPr>
          <a:xfrm>
            <a:off x="949622" y="1371600"/>
            <a:ext cx="7279978" cy="3763963"/>
          </a:xfrm>
        </p:spPr>
        <p:txBody>
          <a:bodyPr/>
          <a:lstStyle/>
          <a:p>
            <a:r>
              <a:rPr lang="en-AU" dirty="0">
                <a:latin typeface="Times New Roman" panose="02020603050405020304" pitchFamily="18" charset="0"/>
                <a:cs typeface="Times New Roman" panose="02020603050405020304" pitchFamily="18" charset="0"/>
              </a:rPr>
              <a:t>Shift from manufacturing to services.</a:t>
            </a:r>
          </a:p>
        </p:txBody>
      </p:sp>
      <p:sp>
        <p:nvSpPr>
          <p:cNvPr id="4" name="Slide Number Placeholder 3">
            <a:extLst>
              <a:ext uri="{FF2B5EF4-FFF2-40B4-BE49-F238E27FC236}">
                <a16:creationId xmlns:a16="http://schemas.microsoft.com/office/drawing/2014/main" id="{DE896F32-370B-44C2-9DBC-6325AE77D6D5}"/>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pic>
        <p:nvPicPr>
          <p:cNvPr id="5" name="Picture 4">
            <a:extLst>
              <a:ext uri="{FF2B5EF4-FFF2-40B4-BE49-F238E27FC236}">
                <a16:creationId xmlns:a16="http://schemas.microsoft.com/office/drawing/2014/main" id="{1E9B3238-F36D-44E4-9F3D-3E076BDE18CF}"/>
              </a:ext>
            </a:extLst>
          </p:cNvPr>
          <p:cNvPicPr>
            <a:picLocks noChangeAspect="1"/>
          </p:cNvPicPr>
          <p:nvPr/>
        </p:nvPicPr>
        <p:blipFill>
          <a:blip r:embed="rId3"/>
          <a:stretch>
            <a:fillRect/>
          </a:stretch>
        </p:blipFill>
        <p:spPr>
          <a:xfrm>
            <a:off x="685800" y="2286000"/>
            <a:ext cx="7737178" cy="3886200"/>
          </a:xfrm>
          <a:prstGeom prst="rect">
            <a:avLst/>
          </a:prstGeom>
        </p:spPr>
      </p:pic>
    </p:spTree>
    <p:extLst>
      <p:ext uri="{BB962C8B-B14F-4D97-AF65-F5344CB8AC3E}">
        <p14:creationId xmlns:p14="http://schemas.microsoft.com/office/powerpoint/2010/main" val="154786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
        <p:nvSpPr>
          <p:cNvPr id="5" name="Title 1">
            <a:extLst>
              <a:ext uri="{FF2B5EF4-FFF2-40B4-BE49-F238E27FC236}">
                <a16:creationId xmlns:a16="http://schemas.microsoft.com/office/drawing/2014/main" id="{439BD486-B736-4E24-9463-EAEEF0C64508}"/>
              </a:ext>
            </a:extLst>
          </p:cNvPr>
          <p:cNvSpPr>
            <a:spLocks noGrp="1"/>
          </p:cNvSpPr>
          <p:nvPr>
            <p:ph type="title"/>
          </p:nvPr>
        </p:nvSpPr>
        <p:spPr>
          <a:xfrm>
            <a:off x="685800" y="274638"/>
            <a:ext cx="7772400" cy="1096962"/>
          </a:xfrm>
        </p:spPr>
        <p:txBody>
          <a:bodyPr/>
          <a:lstStyle/>
          <a:p>
            <a:r>
              <a:rPr lang="en-AU" sz="4000" b="1" dirty="0"/>
              <a:t>Intermediate Steps in Cell</a:t>
            </a:r>
            <a:br>
              <a:rPr lang="en-AU" sz="4000" b="1" dirty="0"/>
            </a:br>
            <a:r>
              <a:rPr lang="en-AU" sz="4000" b="1" dirty="0"/>
              <a:t>Phone Production</a:t>
            </a:r>
          </a:p>
        </p:txBody>
      </p:sp>
      <p:graphicFrame>
        <p:nvGraphicFramePr>
          <p:cNvPr id="6" name="Content Placeholder 3" descr="Table is accessible.">
            <a:extLst>
              <a:ext uri="{FF2B5EF4-FFF2-40B4-BE49-F238E27FC236}">
                <a16:creationId xmlns:a16="http://schemas.microsoft.com/office/drawing/2014/main" id="{E60734F2-DD1B-4198-8157-809255D19E0D}"/>
              </a:ext>
            </a:extLst>
          </p:cNvPr>
          <p:cNvGraphicFramePr>
            <a:graphicFrameLocks noGrp="1"/>
          </p:cNvGraphicFramePr>
          <p:nvPr>
            <p:ph idx="1"/>
            <p:extLst>
              <p:ext uri="{D42A27DB-BD31-4B8C-83A1-F6EECF244321}">
                <p14:modId xmlns:p14="http://schemas.microsoft.com/office/powerpoint/2010/main" val="1806146546"/>
              </p:ext>
            </p:extLst>
          </p:nvPr>
        </p:nvGraphicFramePr>
        <p:xfrm>
          <a:off x="533400" y="1808480"/>
          <a:ext cx="8436580" cy="3677920"/>
        </p:xfrm>
        <a:graphic>
          <a:graphicData uri="http://schemas.openxmlformats.org/drawingml/2006/table">
            <a:tbl>
              <a:tblPr firstRow="1" lastRow="1" bandRow="1">
                <a:tableStyleId>{5C22544A-7EE6-4342-B048-85BDC9FD1C3A}</a:tableStyleId>
              </a:tblPr>
              <a:tblGrid>
                <a:gridCol w="2972702">
                  <a:extLst>
                    <a:ext uri="{9D8B030D-6E8A-4147-A177-3AD203B41FA5}">
                      <a16:colId xmlns:a16="http://schemas.microsoft.com/office/drawing/2014/main" val="2718252690"/>
                    </a:ext>
                  </a:extLst>
                </a:gridCol>
                <a:gridCol w="2651685">
                  <a:extLst>
                    <a:ext uri="{9D8B030D-6E8A-4147-A177-3AD203B41FA5}">
                      <a16:colId xmlns:a16="http://schemas.microsoft.com/office/drawing/2014/main" val="3764742525"/>
                    </a:ext>
                  </a:extLst>
                </a:gridCol>
                <a:gridCol w="2812193">
                  <a:extLst>
                    <a:ext uri="{9D8B030D-6E8A-4147-A177-3AD203B41FA5}">
                      <a16:colId xmlns:a16="http://schemas.microsoft.com/office/drawing/2014/main" val="1106743301"/>
                    </a:ext>
                  </a:extLst>
                </a:gridCol>
              </a:tblGrid>
              <a:tr h="14177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Steps</a:t>
                      </a:r>
                      <a:endParaRPr kumimoji="0" lang="en-US" sz="2400" b="1" i="0" u="none" strike="noStrike" cap="none" normalizeH="0" baseline="0" dirty="0">
                        <a:ln>
                          <a:noFill/>
                        </a:ln>
                        <a:solidFill>
                          <a:schemeClr val="tx1"/>
                        </a:solidFill>
                        <a:effectLst/>
                        <a:latin typeface="+mj-lt"/>
                        <a:ea typeface="Arial" charset="0"/>
                        <a:cs typeface="Arial" charset="0"/>
                      </a:endParaRPr>
                    </a:p>
                  </a:txBody>
                  <a:tcPr marL="68568" marR="68568" marT="0" marB="0" anchor="ctr" horzOverflow="overflow">
                    <a:solidFill>
                      <a:srgbClr val="799B3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Value added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during step</a:t>
                      </a:r>
                      <a:endParaRPr kumimoji="0" lang="en-US" sz="2400" b="1" i="0" u="none" strike="noStrike" cap="none" normalizeH="0" baseline="0" dirty="0">
                        <a:ln>
                          <a:noFill/>
                        </a:ln>
                        <a:solidFill>
                          <a:schemeClr val="tx1"/>
                        </a:solidFill>
                        <a:effectLst/>
                        <a:latin typeface="+mj-lt"/>
                        <a:ea typeface="Arial" charset="0"/>
                        <a:cs typeface="Arial" charset="0"/>
                      </a:endParaRPr>
                    </a:p>
                  </a:txBody>
                  <a:tcPr marL="68568" marR="68568" marT="0" marB="0" anchor="ctr" horzOverflow="overflow">
                    <a:solidFill>
                      <a:srgbClr val="799B3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Prices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completed steps</a:t>
                      </a:r>
                      <a:endParaRPr kumimoji="0" lang="en-US" sz="2400" b="1" i="0" u="none" strike="noStrike" cap="none" normalizeH="0" baseline="0" dirty="0">
                        <a:ln>
                          <a:noFill/>
                        </a:ln>
                        <a:solidFill>
                          <a:schemeClr val="tx1"/>
                        </a:solidFill>
                        <a:effectLst/>
                        <a:latin typeface="+mj-lt"/>
                        <a:ea typeface="Arial" charset="0"/>
                        <a:cs typeface="Arial" charset="0"/>
                      </a:endParaRPr>
                    </a:p>
                  </a:txBody>
                  <a:tcPr marL="68568" marR="68568" marT="0" marB="0" anchor="ctr" horzOverflow="overflow">
                    <a:solidFill>
                      <a:srgbClr val="799B30"/>
                    </a:solidFill>
                  </a:tcPr>
                </a:tc>
                <a:extLst>
                  <a:ext uri="{0D108BD9-81ED-4DB2-BD59-A6C34878D82A}">
                    <a16:rowId xmlns:a16="http://schemas.microsoft.com/office/drawing/2014/main" val="3208557211"/>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1. Outer case and keyboard</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               $5</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                $5</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extLst>
                  <a:ext uri="{0D108BD9-81ED-4DB2-BD59-A6C34878D82A}">
                    <a16:rowId xmlns:a16="http://schemas.microsoft.com/office/drawing/2014/main" val="4053650500"/>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2. Internal hardware</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$10</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$15</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extLst>
                  <a:ext uri="{0D108BD9-81ED-4DB2-BD59-A6C34878D82A}">
                    <a16:rowId xmlns:a16="http://schemas.microsoft.com/office/drawing/2014/main" val="2520359896"/>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3. Install operating system</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$15</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$30</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extLst>
                  <a:ext uri="{0D108BD9-81ED-4DB2-BD59-A6C34878D82A}">
                    <a16:rowId xmlns:a16="http://schemas.microsoft.com/office/drawing/2014/main" val="604345825"/>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4. Connect to network</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$49</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$79</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EAF5E4"/>
                    </a:solidFill>
                  </a:tcPr>
                </a:tc>
                <a:extLst>
                  <a:ext uri="{0D108BD9-81ED-4DB2-BD59-A6C34878D82A}">
                    <a16:rowId xmlns:a16="http://schemas.microsoft.com/office/drawing/2014/main" val="3038167581"/>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5. Retail sale</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$120</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ea typeface="Arial" charset="0"/>
                          <a:cs typeface="Arial" charset="0"/>
                        </a:rPr>
                        <a:t>$199</a:t>
                      </a:r>
                      <a:endParaRPr kumimoji="0" lang="en-US" sz="2400" b="1"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chemeClr val="bg1"/>
                    </a:solidFill>
                  </a:tcPr>
                </a:tc>
                <a:extLst>
                  <a:ext uri="{0D108BD9-81ED-4DB2-BD59-A6C34878D82A}">
                    <a16:rowId xmlns:a16="http://schemas.microsoft.com/office/drawing/2014/main" val="1704010246"/>
                  </a:ext>
                </a:extLst>
              </a:tr>
              <a:tr h="3708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mj-lt"/>
                          <a:ea typeface="Arial" charset="0"/>
                          <a:cs typeface="Arial" charset="0"/>
                        </a:rPr>
                        <a:t>Sum total</a:t>
                      </a:r>
                      <a:endParaRPr kumimoji="0" lang="en-US" sz="2400" b="0"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799B3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mj-lt"/>
                          <a:ea typeface="Arial" charset="0"/>
                          <a:cs typeface="Arial" charset="0"/>
                        </a:rPr>
                        <a:t>$199</a:t>
                      </a:r>
                      <a:endParaRPr kumimoji="0" lang="en-US" sz="2400" b="1" i="0" u="none" strike="noStrike" cap="none" normalizeH="0" baseline="0" dirty="0">
                        <a:ln>
                          <a:noFill/>
                        </a:ln>
                        <a:solidFill>
                          <a:schemeClr val="tx1"/>
                        </a:solidFill>
                        <a:effectLst/>
                        <a:latin typeface="+mj-lt"/>
                        <a:ea typeface="Arial" charset="0"/>
                        <a:cs typeface="Arial" charset="0"/>
                      </a:endParaRPr>
                    </a:p>
                  </a:txBody>
                  <a:tcPr marL="68568" marR="68568" marT="0" marB="0" horzOverflow="overflow">
                    <a:solidFill>
                      <a:srgbClr val="799B3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u="none" strike="sngStrike" cap="none" normalizeH="0" baseline="0" dirty="0">
                          <a:ln>
                            <a:noFill/>
                          </a:ln>
                          <a:solidFill>
                            <a:srgbClr val="FF0000"/>
                          </a:solidFill>
                          <a:effectLst/>
                          <a:latin typeface="+mj-lt"/>
                          <a:ea typeface="Arial" charset="0"/>
                          <a:cs typeface="Arial" charset="0"/>
                        </a:rPr>
                        <a:t>$328</a:t>
                      </a:r>
                      <a:r>
                        <a:rPr kumimoji="0" lang="en-US" sz="2400" b="1" u="none" strike="noStrike" cap="none" normalizeH="0" baseline="0" dirty="0">
                          <a:ln>
                            <a:noFill/>
                          </a:ln>
                          <a:solidFill>
                            <a:srgbClr val="FF0000"/>
                          </a:solidFill>
                          <a:effectLst/>
                          <a:latin typeface="+mj-lt"/>
                          <a:ea typeface="Arial" charset="0"/>
                          <a:cs typeface="Arial" charset="0"/>
                        </a:rPr>
                        <a:t>   </a:t>
                      </a:r>
                      <a:endParaRPr kumimoji="0" lang="en-US" sz="2400" b="1" i="0" u="none" strike="noStrike" cap="none" normalizeH="0" baseline="0" dirty="0">
                        <a:ln>
                          <a:noFill/>
                        </a:ln>
                        <a:solidFill>
                          <a:srgbClr val="FF0000"/>
                        </a:solidFill>
                        <a:effectLst/>
                        <a:latin typeface="+mj-lt"/>
                        <a:ea typeface="Arial" charset="0"/>
                        <a:cs typeface="Arial" charset="0"/>
                      </a:endParaRPr>
                    </a:p>
                  </a:txBody>
                  <a:tcPr marL="68568" marR="68568" marT="0" marB="0" horzOverflow="overflow">
                    <a:solidFill>
                      <a:srgbClr val="799B30"/>
                    </a:solidFill>
                  </a:tcPr>
                </a:tc>
                <a:extLst>
                  <a:ext uri="{0D108BD9-81ED-4DB2-BD59-A6C34878D82A}">
                    <a16:rowId xmlns:a16="http://schemas.microsoft.com/office/drawing/2014/main" val="2367614194"/>
                  </a:ext>
                </a:extLst>
              </a:tr>
            </a:tbl>
          </a:graphicData>
        </a:graphic>
      </p:graphicFrame>
    </p:spTree>
    <p:extLst>
      <p:ext uri="{BB962C8B-B14F-4D97-AF65-F5344CB8AC3E}">
        <p14:creationId xmlns:p14="http://schemas.microsoft.com/office/powerpoint/2010/main" val="333924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BFE18-53E0-43DB-B5A4-0D2063C16044}"/>
              </a:ext>
            </a:extLst>
          </p:cNvPr>
          <p:cNvSpPr>
            <a:spLocks noGrp="1"/>
          </p:cNvSpPr>
          <p:nvPr>
            <p:ph type="title"/>
          </p:nvPr>
        </p:nvSpPr>
        <p:spPr/>
        <p:txBody>
          <a:bodyPr>
            <a:normAutofit fontScale="90000"/>
          </a:bodyPr>
          <a:lstStyle/>
          <a:p>
            <a:r>
              <a:rPr lang="en-US" b="1" dirty="0"/>
              <a:t>GDP Includes Goods Produced within a Nation </a:t>
            </a:r>
          </a:p>
        </p:txBody>
      </p:sp>
      <p:pic>
        <p:nvPicPr>
          <p:cNvPr id="8" name="Picture Placeholder 7" descr="Several workers sit at a table topped with stacks of shoe parts. Workers at other tables sit in the background.">
            <a:extLst>
              <a:ext uri="{FF2B5EF4-FFF2-40B4-BE49-F238E27FC236}">
                <a16:creationId xmlns:a16="http://schemas.microsoft.com/office/drawing/2014/main" id="{2F3B1C88-507D-4033-94F1-0AEFDB53B18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87439" y="4495800"/>
            <a:ext cx="3289561" cy="2189999"/>
          </a:xfrm>
          <a:prstGeom prst="rect">
            <a:avLst/>
          </a:prstGeom>
        </p:spPr>
      </p:pic>
      <p:sp>
        <p:nvSpPr>
          <p:cNvPr id="3" name="Text Placeholder 2">
            <a:extLst>
              <a:ext uri="{FF2B5EF4-FFF2-40B4-BE49-F238E27FC236}">
                <a16:creationId xmlns:a16="http://schemas.microsoft.com/office/drawing/2014/main" id="{D0EA8C6F-379A-4504-8717-B5960E2052B5}"/>
              </a:ext>
            </a:extLst>
          </p:cNvPr>
          <p:cNvSpPr>
            <a:spLocks noGrp="1"/>
          </p:cNvSpPr>
          <p:nvPr>
            <p:ph type="body" sz="quarter" idx="4294967295"/>
          </p:nvPr>
        </p:nvSpPr>
        <p:spPr>
          <a:xfrm>
            <a:off x="628650" y="1752600"/>
            <a:ext cx="8058150" cy="4406501"/>
          </a:xfrm>
        </p:spPr>
        <p:txBody>
          <a:bodyPr>
            <a:normAutofit/>
          </a:bodyPr>
          <a:lstStyle/>
          <a:p>
            <a:pPr marL="205740" indent="-205740"/>
            <a:r>
              <a:rPr lang="en-US" b="1" dirty="0">
                <a:solidFill>
                  <a:srgbClr val="FF0000"/>
                </a:solidFill>
                <a:latin typeface="Times New Roman" panose="02020603050405020304" pitchFamily="18" charset="0"/>
                <a:cs typeface="Times New Roman" panose="02020603050405020304" pitchFamily="18" charset="0"/>
              </a:rPr>
              <a:t>Gross National Product</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(GNP): Output produced by workers &amp; resources owned by residents of the nation.</a:t>
            </a:r>
          </a:p>
          <a:p>
            <a:pPr marL="205740" indent="-205740"/>
            <a:r>
              <a:rPr lang="en-US" dirty="0">
                <a:latin typeface="Times New Roman" panose="02020603050405020304" pitchFamily="18" charset="0"/>
                <a:cs typeface="Times New Roman" panose="02020603050405020304" pitchFamily="18" charset="0"/>
              </a:rPr>
              <a:t>Nike shoes made in Thailand would count toward U.S.’s GNP but toward Thailand’s GDP.</a:t>
            </a:r>
          </a:p>
        </p:txBody>
      </p:sp>
      <p:sp>
        <p:nvSpPr>
          <p:cNvPr id="2" name="Slide Number Placeholder 1">
            <a:extLst>
              <a:ext uri="{FF2B5EF4-FFF2-40B4-BE49-F238E27FC236}">
                <a16:creationId xmlns:a16="http://schemas.microsoft.com/office/drawing/2014/main" id="{CFCEE202-20ED-AFDC-BBD0-7D520018A45A}"/>
              </a:ext>
            </a:extLst>
          </p:cNvPr>
          <p:cNvSpPr>
            <a:spLocks noGrp="1"/>
          </p:cNvSpPr>
          <p:nvPr>
            <p:ph type="sldNum" sz="quarter" idx="12"/>
          </p:nvPr>
        </p:nvSpPr>
        <p:spPr/>
        <p:txBody>
          <a:bodyPr/>
          <a:lstStyle/>
          <a:p>
            <a:pPr>
              <a:defRPr/>
            </a:pPr>
            <a:fld id="{34D6A8A7-5109-4035-A6F9-3284B529B11C}" type="slidenum">
              <a:rPr lang="en-US" smtClean="0"/>
              <a:pPr>
                <a:defRPr/>
              </a:pPr>
              <a:t>13</a:t>
            </a:fld>
            <a:endParaRPr lang="en-US"/>
          </a:p>
        </p:txBody>
      </p:sp>
    </p:spTree>
    <p:extLst>
      <p:ext uri="{BB962C8B-B14F-4D97-AF65-F5344CB8AC3E}">
        <p14:creationId xmlns:p14="http://schemas.microsoft.com/office/powerpoint/2010/main" val="249773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C55C-CC47-4116-906F-27CE9D652EB6}"/>
              </a:ext>
            </a:extLst>
          </p:cNvPr>
          <p:cNvSpPr>
            <a:spLocks noGrp="1"/>
          </p:cNvSpPr>
          <p:nvPr>
            <p:ph type="title"/>
          </p:nvPr>
        </p:nvSpPr>
        <p:spPr>
          <a:xfrm>
            <a:off x="457200" y="274638"/>
            <a:ext cx="8229600" cy="868362"/>
          </a:xfrm>
        </p:spPr>
        <p:txBody>
          <a:bodyPr/>
          <a:lstStyle/>
          <a:p>
            <a:r>
              <a:rPr lang="en-US" sz="4000" b="1" dirty="0"/>
              <a:t>GDP Only Looks at a Particular Period</a:t>
            </a:r>
          </a:p>
        </p:txBody>
      </p:sp>
      <p:sp>
        <p:nvSpPr>
          <p:cNvPr id="3" name="Content Placeholder 2">
            <a:extLst>
              <a:ext uri="{FF2B5EF4-FFF2-40B4-BE49-F238E27FC236}">
                <a16:creationId xmlns:a16="http://schemas.microsoft.com/office/drawing/2014/main" id="{1759FB4D-675F-4EA1-9862-A11E3B5E1805}"/>
              </a:ext>
            </a:extLst>
          </p:cNvPr>
          <p:cNvSpPr>
            <a:spLocks noGrp="1"/>
          </p:cNvSpPr>
          <p:nvPr>
            <p:ph idx="1"/>
          </p:nvPr>
        </p:nvSpPr>
        <p:spPr>
          <a:xfrm>
            <a:off x="3810000" y="1726910"/>
            <a:ext cx="4343400" cy="1402955"/>
          </a:xfrm>
        </p:spPr>
        <p:txBody>
          <a:bodyPr/>
          <a:lstStyle/>
          <a:p>
            <a:pPr marL="548640" lvl="2" indent="-205740"/>
            <a:r>
              <a:rPr lang="en-US" altLang="en-US" sz="2800" b="1" dirty="0">
                <a:latin typeface="Times New Roman" panose="02020603050405020304" pitchFamily="18" charset="0"/>
                <a:cs typeface="Times New Roman" panose="02020603050405020304" pitchFamily="18" charset="0"/>
              </a:rPr>
              <a:t>A new car is produced and sold in 2018. </a:t>
            </a:r>
          </a:p>
          <a:p>
            <a:pPr marL="548640" lvl="2" indent="-205740"/>
            <a:r>
              <a:rPr lang="en-US" altLang="en-US" sz="2800" dirty="0">
                <a:latin typeface="Times New Roman" panose="02020603050405020304" pitchFamily="18" charset="0"/>
                <a:cs typeface="Times New Roman" panose="02020603050405020304" pitchFamily="18" charset="0"/>
              </a:rPr>
              <a:t>Two years later, the owner decides to sell it.</a:t>
            </a:r>
          </a:p>
          <a:p>
            <a:endParaRPr lang="en-US" sz="2800" dirty="0">
              <a:latin typeface="Times New Roman" panose="02020603050405020304" pitchFamily="18" charset="0"/>
              <a:cs typeface="Times New Roman" panose="02020603050405020304" pitchFamily="18" charset="0"/>
            </a:endParaRPr>
          </a:p>
        </p:txBody>
      </p:sp>
      <p:pic>
        <p:nvPicPr>
          <p:cNvPr id="3074" name="Picture 2" descr="The best new cars coming to Australia in 2020 | CarsGuide">
            <a:extLst>
              <a:ext uri="{FF2B5EF4-FFF2-40B4-BE49-F238E27FC236}">
                <a16:creationId xmlns:a16="http://schemas.microsoft.com/office/drawing/2014/main" id="{79905CE3-2471-449C-A52B-48BB3D73F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43075"/>
            <a:ext cx="3387237" cy="19145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E866F4B-F5C6-9F0A-B000-73F1C76BFEA4}"/>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a:p>
        </p:txBody>
      </p:sp>
    </p:spTree>
    <p:extLst>
      <p:ext uri="{BB962C8B-B14F-4D97-AF65-F5344CB8AC3E}">
        <p14:creationId xmlns:p14="http://schemas.microsoft.com/office/powerpoint/2010/main" val="221677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D72147-59E0-D058-BF89-F5454B07DD5A}"/>
              </a:ext>
            </a:extLst>
          </p:cNvPr>
          <p:cNvSpPr>
            <a:spLocks noGrp="1"/>
          </p:cNvSpPr>
          <p:nvPr>
            <p:ph type="title"/>
          </p:nvPr>
        </p:nvSpPr>
        <p:spPr>
          <a:xfrm>
            <a:off x="457200" y="274638"/>
            <a:ext cx="8229600" cy="1020762"/>
          </a:xfrm>
        </p:spPr>
        <p:txBody>
          <a:bodyPr/>
          <a:lstStyle/>
          <a:p>
            <a:r>
              <a:rPr lang="en-US" sz="4000" b="1" dirty="0"/>
              <a:t>What’s included in U.S. GDP?</a:t>
            </a:r>
          </a:p>
        </p:txBody>
      </p:sp>
      <p:sp>
        <p:nvSpPr>
          <p:cNvPr id="2" name="Slide Number Placeholder 1">
            <a:extLst>
              <a:ext uri="{FF2B5EF4-FFF2-40B4-BE49-F238E27FC236}">
                <a16:creationId xmlns:a16="http://schemas.microsoft.com/office/drawing/2014/main" id="{E65A6CCD-BA2B-0271-5773-9E55F53B0D96}"/>
              </a:ext>
            </a:extLst>
          </p:cNvPr>
          <p:cNvSpPr>
            <a:spLocks noGrp="1"/>
          </p:cNvSpPr>
          <p:nvPr>
            <p:ph type="sldNum" sz="quarter" idx="12"/>
          </p:nvPr>
        </p:nvSpPr>
        <p:spPr/>
        <p:txBody>
          <a:bodyPr/>
          <a:lstStyle/>
          <a:p>
            <a:pPr>
              <a:defRPr/>
            </a:pPr>
            <a:fld id="{7AEF4B71-A9BB-4321-A0B3-2CDC81B55AE1}" type="slidenum">
              <a:rPr lang="en-US" smtClean="0"/>
              <a:pPr>
                <a:defRPr/>
              </a:pPr>
              <a:t>15</a:t>
            </a:fld>
            <a:endParaRPr lang="en-US"/>
          </a:p>
        </p:txBody>
      </p:sp>
    </p:spTree>
    <p:extLst>
      <p:ext uri="{BB962C8B-B14F-4D97-AF65-F5344CB8AC3E}">
        <p14:creationId xmlns:p14="http://schemas.microsoft.com/office/powerpoint/2010/main" val="1488843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CEE202-20ED-AFDC-BBD0-7D520018A45A}"/>
              </a:ext>
            </a:extLst>
          </p:cNvPr>
          <p:cNvSpPr>
            <a:spLocks noGrp="1"/>
          </p:cNvSpPr>
          <p:nvPr>
            <p:ph type="sldNum" sz="quarter" idx="12"/>
          </p:nvPr>
        </p:nvSpPr>
        <p:spPr/>
        <p:txBody>
          <a:bodyPr/>
          <a:lstStyle/>
          <a:p>
            <a:pPr>
              <a:defRPr/>
            </a:pPr>
            <a:fld id="{34D6A8A7-5109-4035-A6F9-3284B529B11C}" type="slidenum">
              <a:rPr lang="en-US" smtClean="0"/>
              <a:pPr>
                <a:defRPr/>
              </a:pPr>
              <a:t>16</a:t>
            </a:fld>
            <a:endParaRPr lang="en-US"/>
          </a:p>
        </p:txBody>
      </p:sp>
      <p:pic>
        <p:nvPicPr>
          <p:cNvPr id="9" name="Picture 8" descr="A person playing a flute&#10;&#10;Description automatically generated">
            <a:extLst>
              <a:ext uri="{FF2B5EF4-FFF2-40B4-BE49-F238E27FC236}">
                <a16:creationId xmlns:a16="http://schemas.microsoft.com/office/drawing/2014/main" id="{626B5D4C-F8CA-0787-B49F-8801B6E8E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4955977"/>
          </a:xfrm>
          <a:prstGeom prst="rect">
            <a:avLst/>
          </a:prstGeom>
        </p:spPr>
      </p:pic>
    </p:spTree>
    <p:extLst>
      <p:ext uri="{BB962C8B-B14F-4D97-AF65-F5344CB8AC3E}">
        <p14:creationId xmlns:p14="http://schemas.microsoft.com/office/powerpoint/2010/main" val="366126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17</a:t>
            </a:fld>
            <a:endParaRPr lang="en-US"/>
          </a:p>
        </p:txBody>
      </p:sp>
      <p:sp>
        <p:nvSpPr>
          <p:cNvPr id="5" name="Title 1">
            <a:extLst>
              <a:ext uri="{FF2B5EF4-FFF2-40B4-BE49-F238E27FC236}">
                <a16:creationId xmlns:a16="http://schemas.microsoft.com/office/drawing/2014/main" id="{439BD486-B736-4E24-9463-EAEEF0C64508}"/>
              </a:ext>
            </a:extLst>
          </p:cNvPr>
          <p:cNvSpPr>
            <a:spLocks noGrp="1"/>
          </p:cNvSpPr>
          <p:nvPr>
            <p:ph type="title"/>
          </p:nvPr>
        </p:nvSpPr>
        <p:spPr>
          <a:xfrm>
            <a:off x="457200" y="228600"/>
            <a:ext cx="8229600" cy="868362"/>
          </a:xfrm>
        </p:spPr>
        <p:txBody>
          <a:bodyPr/>
          <a:lstStyle/>
          <a:p>
            <a:r>
              <a:rPr lang="en-AU" sz="4000" b="1" dirty="0"/>
              <a:t>Four Components of GDP</a:t>
            </a:r>
          </a:p>
        </p:txBody>
      </p:sp>
      <p:graphicFrame>
        <p:nvGraphicFramePr>
          <p:cNvPr id="6" name="Table 5">
            <a:extLst>
              <a:ext uri="{FF2B5EF4-FFF2-40B4-BE49-F238E27FC236}">
                <a16:creationId xmlns:a16="http://schemas.microsoft.com/office/drawing/2014/main" id="{6FFA9023-B979-43D7-9D0C-144C162939BD}"/>
              </a:ext>
            </a:extLst>
          </p:cNvPr>
          <p:cNvGraphicFramePr>
            <a:graphicFrameLocks noGrp="1"/>
          </p:cNvGraphicFramePr>
          <p:nvPr/>
        </p:nvGraphicFramePr>
        <p:xfrm>
          <a:off x="2374233" y="4040875"/>
          <a:ext cx="4395534" cy="2590800"/>
        </p:xfrm>
        <a:graphic>
          <a:graphicData uri="http://schemas.openxmlformats.org/drawingml/2006/table">
            <a:tbl>
              <a:tblPr firstRow="1" bandRow="1">
                <a:tableStyleId>{2D5ABB26-0587-4C30-8999-92F81FD0307C}</a:tableStyleId>
              </a:tblPr>
              <a:tblGrid>
                <a:gridCol w="779780">
                  <a:extLst>
                    <a:ext uri="{9D8B030D-6E8A-4147-A177-3AD203B41FA5}">
                      <a16:colId xmlns:a16="http://schemas.microsoft.com/office/drawing/2014/main" val="1581064916"/>
                    </a:ext>
                  </a:extLst>
                </a:gridCol>
                <a:gridCol w="3615754">
                  <a:extLst>
                    <a:ext uri="{9D8B030D-6E8A-4147-A177-3AD203B41FA5}">
                      <a16:colId xmlns:a16="http://schemas.microsoft.com/office/drawing/2014/main" val="4239809675"/>
                    </a:ext>
                  </a:extLst>
                </a:gridCol>
              </a:tblGrid>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1" t="-10588" r="-465625" b="-435294"/>
                      </a:stretch>
                    </a:blipFill>
                  </a:tcPr>
                </a:tc>
                <a:tc>
                  <a:txBody>
                    <a:bodyPr/>
                    <a:lstStyle/>
                    <a:p>
                      <a:r>
                        <a:rPr lang="en-US" sz="2800" b="1" dirty="0">
                          <a:solidFill>
                            <a:schemeClr val="accent6"/>
                          </a:solidFill>
                        </a:rPr>
                        <a:t>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57722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1" t="-110588" r="-465625" b="-335294"/>
                      </a:stretch>
                    </a:blipFill>
                  </a:tcPr>
                </a:tc>
                <a:tc>
                  <a:txBody>
                    <a:bodyPr/>
                    <a:lstStyle/>
                    <a:p>
                      <a:r>
                        <a:rPr lang="en-US" sz="2800" b="1" dirty="0">
                          <a:solidFill>
                            <a:schemeClr val="accent5"/>
                          </a:solidFill>
                        </a:rPr>
                        <a:t>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9695606"/>
                  </a:ext>
                </a:extLst>
              </a:tr>
              <a:tr h="5181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1" t="-208140" r="-465625" b="-231395"/>
                      </a:stretch>
                    </a:blipFill>
                  </a:tcPr>
                </a:tc>
                <a:tc>
                  <a:txBody>
                    <a:bodyPr/>
                    <a:lstStyle/>
                    <a:p>
                      <a:r>
                        <a:rPr lang="en-US" sz="2800" b="1" dirty="0">
                          <a:solidFill>
                            <a:schemeClr val="accent4"/>
                          </a:solidFill>
                        </a:rPr>
                        <a:t>Investment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042080"/>
                  </a:ext>
                </a:extLst>
              </a:tr>
              <a:tr h="5181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1" t="-311765" r="-465625" b="-134118"/>
                      </a:stretch>
                    </a:blipFill>
                  </a:tcPr>
                </a:tc>
                <a:tc>
                  <a:txBody>
                    <a:bodyPr/>
                    <a:lstStyle/>
                    <a:p>
                      <a:r>
                        <a:rPr lang="en-US" sz="2800" b="1" dirty="0">
                          <a:solidFill>
                            <a:schemeClr val="accent3"/>
                          </a:solidFill>
                        </a:rPr>
                        <a:t>Government Purchases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6552559"/>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1" t="-411765" r="-465625" b="-34118"/>
                      </a:stretch>
                    </a:blipFill>
                  </a:tcPr>
                </a:tc>
                <a:tc>
                  <a:txBody>
                    <a:bodyPr/>
                    <a:lstStyle/>
                    <a:p>
                      <a:r>
                        <a:rPr lang="en-US" sz="2800" b="1" dirty="0">
                          <a:solidFill>
                            <a:schemeClr val="accent2"/>
                          </a:solidFill>
                        </a:rPr>
                        <a:t>Net Exports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8791442"/>
                  </a:ext>
                </a:extLst>
              </a:tr>
            </a:tbl>
          </a:graphicData>
        </a:graphic>
      </p:graphicFrame>
      <p:sp>
        <p:nvSpPr>
          <p:cNvPr id="7" name="TextBox 6">
            <a:extLst>
              <a:ext uri="{FF2B5EF4-FFF2-40B4-BE49-F238E27FC236}">
                <a16:creationId xmlns:a16="http://schemas.microsoft.com/office/drawing/2014/main" id="{22139084-6280-45EE-AD86-EA46F10B4724}"/>
              </a:ext>
            </a:extLst>
          </p:cNvPr>
          <p:cNvSpPr txBox="1">
            <a:spLocks noRot="1" noChangeAspect="1" noMove="1" noResize="1" noEditPoints="1" noAdjustHandles="1" noChangeArrowheads="1" noChangeShapeType="1" noTextEdit="1"/>
          </p:cNvSpPr>
          <p:nvPr/>
        </p:nvSpPr>
        <p:spPr>
          <a:xfrm>
            <a:off x="2527754" y="3301139"/>
            <a:ext cx="4088492" cy="553998"/>
          </a:xfrm>
          <a:prstGeom prst="rect">
            <a:avLst/>
          </a:prstGeom>
          <a:blipFill>
            <a:blip r:embed="rId4"/>
            <a:stretch>
              <a:fillRect/>
            </a:stretch>
          </a:blipFill>
        </p:spPr>
        <p:txBody>
          <a:bodyPr/>
          <a:lstStyle/>
          <a:p>
            <a:r>
              <a:rPr lang="en-US">
                <a:noFill/>
              </a:rPr>
              <a:t> </a:t>
            </a:r>
          </a:p>
        </p:txBody>
      </p:sp>
      <p:sp>
        <p:nvSpPr>
          <p:cNvPr id="8" name="Content Placeholder 2">
            <a:extLst>
              <a:ext uri="{FF2B5EF4-FFF2-40B4-BE49-F238E27FC236}">
                <a16:creationId xmlns:a16="http://schemas.microsoft.com/office/drawing/2014/main" id="{E85E1C00-D483-4198-B4B6-518B900F3FD9}"/>
              </a:ext>
            </a:extLst>
          </p:cNvPr>
          <p:cNvSpPr>
            <a:spLocks noGrp="1"/>
          </p:cNvSpPr>
          <p:nvPr>
            <p:ph idx="1"/>
          </p:nvPr>
        </p:nvSpPr>
        <p:spPr>
          <a:xfrm>
            <a:off x="457200" y="1371600"/>
            <a:ext cx="8229600" cy="4895850"/>
          </a:xfrm>
        </p:spPr>
        <p:txBody>
          <a:bodyPr/>
          <a:lstStyle/>
          <a:p>
            <a:pPr eaLnBrk="1" hangingPunct="1"/>
            <a:r>
              <a:rPr lang="en-US" altLang="en-US" dirty="0">
                <a:latin typeface="Times New Roman" panose="02020603050405020304" pitchFamily="18" charset="0"/>
                <a:cs typeface="Times New Roman" panose="02020603050405020304" pitchFamily="18" charset="0"/>
              </a:rPr>
              <a:t>The Bureau of Economic Analysis (BEA) is the U.S. government agency that tallies GDP data, a task called national income accounting. </a:t>
            </a:r>
          </a:p>
        </p:txBody>
      </p:sp>
    </p:spTree>
    <p:extLst>
      <p:ext uri="{BB962C8B-B14F-4D97-AF65-F5344CB8AC3E}">
        <p14:creationId xmlns:p14="http://schemas.microsoft.com/office/powerpoint/2010/main" val="78729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691719"/>
          </a:xfrm>
        </p:spPr>
        <p:txBody>
          <a:bodyPr/>
          <a:lstStyle/>
          <a:p>
            <a:r>
              <a:rPr lang="en-AU" sz="4000" b="1" dirty="0"/>
              <a:t>Four Components of GDP</a:t>
            </a:r>
          </a:p>
        </p:txBody>
      </p:sp>
      <p:pic>
        <p:nvPicPr>
          <p:cNvPr id="6" name="Picture Placeholder 4" descr="A shovel.">
            <a:extLst>
              <a:ext uri="{FF2B5EF4-FFF2-40B4-BE49-F238E27FC236}">
                <a16:creationId xmlns:a16="http://schemas.microsoft.com/office/drawing/2014/main" id="{D9F40130-EF85-4BAF-8791-73D23C9A6C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4609" y="1415783"/>
            <a:ext cx="1412527" cy="1817728"/>
          </a:xfrm>
          <a:prstGeom prst="rect">
            <a:avLst/>
          </a:prstGeom>
        </p:spPr>
      </p:pic>
      <p:pic>
        <p:nvPicPr>
          <p:cNvPr id="7" name="Picture Placeholder 4" descr="A shiny new blue refrigerator.">
            <a:extLst>
              <a:ext uri="{FF2B5EF4-FFF2-40B4-BE49-F238E27FC236}">
                <a16:creationId xmlns:a16="http://schemas.microsoft.com/office/drawing/2014/main" id="{DB6AFA66-6437-4DF0-A4EC-16161EC199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09" y="1415783"/>
            <a:ext cx="1321738" cy="2241817"/>
          </a:xfrm>
          <a:prstGeom prst="rect">
            <a:avLst/>
          </a:prstGeom>
        </p:spPr>
      </p:pic>
      <p:pic>
        <p:nvPicPr>
          <p:cNvPr id="8" name="Picture 7">
            <a:extLst>
              <a:ext uri="{FF2B5EF4-FFF2-40B4-BE49-F238E27FC236}">
                <a16:creationId xmlns:a16="http://schemas.microsoft.com/office/drawing/2014/main" id="{097921C9-C8C8-45CF-A465-F885382BF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635" y="4630195"/>
            <a:ext cx="3924299" cy="1733826"/>
          </a:xfrm>
          <a:prstGeom prst="rect">
            <a:avLst/>
          </a:prstGeom>
        </p:spPr>
      </p:pic>
      <p:pic>
        <p:nvPicPr>
          <p:cNvPr id="9" name="Picture 8">
            <a:extLst>
              <a:ext uri="{FF2B5EF4-FFF2-40B4-BE49-F238E27FC236}">
                <a16:creationId xmlns:a16="http://schemas.microsoft.com/office/drawing/2014/main" id="{7AE8600B-D2D1-42CE-B899-1F6963041F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800" y="3888390"/>
            <a:ext cx="2108472" cy="2794952"/>
          </a:xfrm>
          <a:prstGeom prst="rect">
            <a:avLst/>
          </a:prstGeom>
        </p:spPr>
      </p:pic>
      <p:pic>
        <p:nvPicPr>
          <p:cNvPr id="2" name="Picture 1">
            <a:extLst>
              <a:ext uri="{FF2B5EF4-FFF2-40B4-BE49-F238E27FC236}">
                <a16:creationId xmlns:a16="http://schemas.microsoft.com/office/drawing/2014/main" id="{CEAE3987-AB50-432B-906D-926884DA497F}"/>
              </a:ext>
            </a:extLst>
          </p:cNvPr>
          <p:cNvPicPr>
            <a:picLocks noChangeAspect="1"/>
          </p:cNvPicPr>
          <p:nvPr/>
        </p:nvPicPr>
        <p:blipFill>
          <a:blip r:embed="rId7"/>
          <a:stretch>
            <a:fillRect/>
          </a:stretch>
        </p:blipFill>
        <p:spPr>
          <a:xfrm>
            <a:off x="2057400" y="1415783"/>
            <a:ext cx="1065213" cy="2324100"/>
          </a:xfrm>
          <a:prstGeom prst="rect">
            <a:avLst/>
          </a:prstGeom>
        </p:spPr>
      </p:pic>
      <p:sp>
        <p:nvSpPr>
          <p:cNvPr id="3" name="TextBox 2">
            <a:extLst>
              <a:ext uri="{FF2B5EF4-FFF2-40B4-BE49-F238E27FC236}">
                <a16:creationId xmlns:a16="http://schemas.microsoft.com/office/drawing/2014/main" id="{4E48739B-49EE-45C9-BE4D-DD7A98EC3BB5}"/>
              </a:ext>
            </a:extLst>
          </p:cNvPr>
          <p:cNvSpPr txBox="1"/>
          <p:nvPr/>
        </p:nvSpPr>
        <p:spPr>
          <a:xfrm>
            <a:off x="457199" y="3810000"/>
            <a:ext cx="3177409" cy="369332"/>
          </a:xfrm>
          <a:prstGeom prst="rect">
            <a:avLst/>
          </a:prstGeom>
          <a:noFill/>
        </p:spPr>
        <p:txBody>
          <a:bodyPr wrap="square" rtlCol="0">
            <a:spAutoFit/>
          </a:bodyPr>
          <a:lstStyle/>
          <a:p>
            <a:r>
              <a:rPr lang="en-AU" dirty="0"/>
              <a:t>Durable and non-durable goods</a:t>
            </a:r>
          </a:p>
        </p:txBody>
      </p:sp>
      <p:pic>
        <p:nvPicPr>
          <p:cNvPr id="4098" name="Picture 2" descr="U.S. business inventories increase, but pace slowing | Reuters">
            <a:extLst>
              <a:ext uri="{FF2B5EF4-FFF2-40B4-BE49-F238E27FC236}">
                <a16:creationId xmlns:a16="http://schemas.microsoft.com/office/drawing/2014/main" id="{5F5CC374-E203-4A95-A86C-0FFE5B1624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9578" y="1715484"/>
            <a:ext cx="1790918" cy="12563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FC78E18-2CEA-45C7-8741-01DC44D9D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8237" y="1460082"/>
            <a:ext cx="1664118" cy="16641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0ABE4-E7D6-48AC-833A-CCB15476DA65}"/>
              </a:ext>
            </a:extLst>
          </p:cNvPr>
          <p:cNvSpPr txBox="1"/>
          <p:nvPr/>
        </p:nvSpPr>
        <p:spPr>
          <a:xfrm>
            <a:off x="5299578" y="3284490"/>
            <a:ext cx="3015343" cy="369332"/>
          </a:xfrm>
          <a:prstGeom prst="rect">
            <a:avLst/>
          </a:prstGeom>
          <a:noFill/>
        </p:spPr>
        <p:txBody>
          <a:bodyPr wrap="square" rtlCol="0">
            <a:spAutoFit/>
          </a:bodyPr>
          <a:lstStyle/>
          <a:p>
            <a:r>
              <a:rPr lang="en-AU" dirty="0"/>
              <a:t>3 main types of investment</a:t>
            </a:r>
          </a:p>
        </p:txBody>
      </p:sp>
    </p:spTree>
    <p:extLst>
      <p:ext uri="{BB962C8B-B14F-4D97-AF65-F5344CB8AC3E}">
        <p14:creationId xmlns:p14="http://schemas.microsoft.com/office/powerpoint/2010/main" val="8875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749300"/>
          </a:xfrm>
        </p:spPr>
        <p:txBody>
          <a:bodyPr/>
          <a:lstStyle/>
          <a:p>
            <a:r>
              <a:rPr lang="en-AU" sz="4000" b="1" dirty="0"/>
              <a:t>U.S. GDP &amp; Its Components</a:t>
            </a:r>
          </a:p>
        </p:txBody>
      </p:sp>
      <p:pic>
        <p:nvPicPr>
          <p:cNvPr id="2" name="Picture 1">
            <a:extLst>
              <a:ext uri="{FF2B5EF4-FFF2-40B4-BE49-F238E27FC236}">
                <a16:creationId xmlns:a16="http://schemas.microsoft.com/office/drawing/2014/main" id="{DFD39E32-6EF1-45D2-9A50-51F285C0DE7D}"/>
              </a:ext>
            </a:extLst>
          </p:cNvPr>
          <p:cNvPicPr>
            <a:picLocks noChangeAspect="1"/>
          </p:cNvPicPr>
          <p:nvPr/>
        </p:nvPicPr>
        <p:blipFill>
          <a:blip r:embed="rId3"/>
          <a:stretch>
            <a:fillRect/>
          </a:stretch>
        </p:blipFill>
        <p:spPr>
          <a:xfrm>
            <a:off x="1535906" y="1371600"/>
            <a:ext cx="6072188" cy="5284728"/>
          </a:xfrm>
          <a:prstGeom prst="rect">
            <a:avLst/>
          </a:prstGeom>
        </p:spPr>
      </p:pic>
    </p:spTree>
    <p:extLst>
      <p:ext uri="{BB962C8B-B14F-4D97-AF65-F5344CB8AC3E}">
        <p14:creationId xmlns:p14="http://schemas.microsoft.com/office/powerpoint/2010/main" val="334753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8C68A3-1ED7-450D-86A9-8B73B7BBF99A}"/>
              </a:ext>
            </a:extLst>
          </p:cNvPr>
          <p:cNvSpPr>
            <a:spLocks noGrp="1"/>
          </p:cNvSpPr>
          <p:nvPr>
            <p:ph type="sldNum" sz="quarter" idx="12"/>
          </p:nvPr>
        </p:nvSpPr>
        <p:spPr/>
        <p:txBody>
          <a:bodyPr/>
          <a:lstStyle/>
          <a:p>
            <a:pPr>
              <a:defRPr/>
            </a:pPr>
            <a:fld id="{7AEF4B71-A9BB-4321-A0B3-2CDC81B55AE1}" type="slidenum">
              <a:rPr lang="en-US" smtClean="0"/>
              <a:pPr>
                <a:defRPr/>
              </a:pPr>
              <a:t>2</a:t>
            </a:fld>
            <a:endParaRPr lang="en-US"/>
          </a:p>
        </p:txBody>
      </p:sp>
      <p:pic>
        <p:nvPicPr>
          <p:cNvPr id="3" name="Picture 2">
            <a:extLst>
              <a:ext uri="{FF2B5EF4-FFF2-40B4-BE49-F238E27FC236}">
                <a16:creationId xmlns:a16="http://schemas.microsoft.com/office/drawing/2014/main" id="{3169C2CE-77E9-4E94-AF22-E5A41FA36320}"/>
              </a:ext>
            </a:extLst>
          </p:cNvPr>
          <p:cNvPicPr>
            <a:picLocks noChangeAspect="1"/>
          </p:cNvPicPr>
          <p:nvPr/>
        </p:nvPicPr>
        <p:blipFill>
          <a:blip r:embed="rId3"/>
          <a:stretch>
            <a:fillRect/>
          </a:stretch>
        </p:blipFill>
        <p:spPr>
          <a:xfrm>
            <a:off x="0" y="176656"/>
            <a:ext cx="9144000" cy="6504688"/>
          </a:xfrm>
          <a:prstGeom prst="rect">
            <a:avLst/>
          </a:prstGeom>
        </p:spPr>
      </p:pic>
    </p:spTree>
    <p:extLst>
      <p:ext uri="{BB962C8B-B14F-4D97-AF65-F5344CB8AC3E}">
        <p14:creationId xmlns:p14="http://schemas.microsoft.com/office/powerpoint/2010/main" val="1447508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52EBC-6611-2EBD-C496-BC6E97A7C7C6}"/>
              </a:ext>
            </a:extLst>
          </p:cNvPr>
          <p:cNvSpPr>
            <a:spLocks noGrp="1"/>
          </p:cNvSpPr>
          <p:nvPr>
            <p:ph type="sldNum" sz="quarter" idx="12"/>
          </p:nvPr>
        </p:nvSpPr>
        <p:spPr/>
        <p:txBody>
          <a:bodyPr/>
          <a:lstStyle/>
          <a:p>
            <a:pPr>
              <a:defRPr/>
            </a:pPr>
            <a:fld id="{7AEF4B71-A9BB-4321-A0B3-2CDC81B55AE1}" type="slidenum">
              <a:rPr lang="en-US" smtClean="0"/>
              <a:pPr>
                <a:defRPr/>
              </a:pPr>
              <a:t>20</a:t>
            </a:fld>
            <a:endParaRPr lang="en-US"/>
          </a:p>
        </p:txBody>
      </p:sp>
      <p:pic>
        <p:nvPicPr>
          <p:cNvPr id="4" name="Picture 3" descr="A poster of a company's sales report&#10;&#10;Description automatically generated with medium confidence">
            <a:extLst>
              <a:ext uri="{FF2B5EF4-FFF2-40B4-BE49-F238E27FC236}">
                <a16:creationId xmlns:a16="http://schemas.microsoft.com/office/drawing/2014/main" id="{9AED25F1-ED61-D8AF-0627-6E344DE3F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0"/>
            <a:ext cx="5486400" cy="6858000"/>
          </a:xfrm>
          <a:prstGeom prst="rect">
            <a:avLst/>
          </a:prstGeom>
        </p:spPr>
      </p:pic>
    </p:spTree>
    <p:extLst>
      <p:ext uri="{BB962C8B-B14F-4D97-AF65-F5344CB8AC3E}">
        <p14:creationId xmlns:p14="http://schemas.microsoft.com/office/powerpoint/2010/main" val="901456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7C6E-3460-4E1C-8342-8A429A9A4AF9}"/>
              </a:ext>
            </a:extLst>
          </p:cNvPr>
          <p:cNvSpPr>
            <a:spLocks noGrp="1"/>
          </p:cNvSpPr>
          <p:nvPr>
            <p:ph type="title"/>
          </p:nvPr>
        </p:nvSpPr>
        <p:spPr>
          <a:xfrm>
            <a:off x="457200" y="152400"/>
            <a:ext cx="8229600" cy="868362"/>
          </a:xfrm>
        </p:spPr>
        <p:txBody>
          <a:bodyPr/>
          <a:lstStyle/>
          <a:p>
            <a:r>
              <a:rPr lang="en-AU" sz="4000" b="1" dirty="0"/>
              <a:t>Calculating Real GDP</a:t>
            </a:r>
          </a:p>
        </p:txBody>
      </p:sp>
      <p:sp>
        <p:nvSpPr>
          <p:cNvPr id="3" name="Content Placeholder 2">
            <a:extLst>
              <a:ext uri="{FF2B5EF4-FFF2-40B4-BE49-F238E27FC236}">
                <a16:creationId xmlns:a16="http://schemas.microsoft.com/office/drawing/2014/main" id="{7079E0D2-D6C8-4D0B-B306-E083A90E3CB0}"/>
              </a:ext>
            </a:extLst>
          </p:cNvPr>
          <p:cNvSpPr>
            <a:spLocks noGrp="1"/>
          </p:cNvSpPr>
          <p:nvPr>
            <p:ph idx="1"/>
          </p:nvPr>
        </p:nvSpPr>
        <p:spPr>
          <a:xfrm>
            <a:off x="463826" y="1219200"/>
            <a:ext cx="8229600" cy="5486400"/>
          </a:xfrm>
        </p:spPr>
        <p:txBody>
          <a:bodyPr/>
          <a:lstStyle/>
          <a:p>
            <a:r>
              <a:rPr lang="en-AU" dirty="0">
                <a:latin typeface="Times New Roman" panose="02020603050405020304" pitchFamily="18" charset="0"/>
                <a:cs typeface="Times New Roman" panose="02020603050405020304" pitchFamily="18" charset="0"/>
              </a:rPr>
              <a:t>Consider these 2 graphs.</a:t>
            </a: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Nominal GDP: can ∆ when P ∆, Q ∆  or both ∆</a:t>
            </a:r>
          </a:p>
          <a:p>
            <a:r>
              <a:rPr lang="en-AU" dirty="0">
                <a:latin typeface="Times New Roman" panose="02020603050405020304" pitchFamily="18" charset="0"/>
                <a:cs typeface="Times New Roman" panose="02020603050405020304" pitchFamily="18" charset="0"/>
              </a:rPr>
              <a:t>Real GDP: can only ∆ when Q ∆</a:t>
            </a:r>
          </a:p>
        </p:txBody>
      </p:sp>
      <p:pic>
        <p:nvPicPr>
          <p:cNvPr id="4" name="Picture 3">
            <a:extLst>
              <a:ext uri="{FF2B5EF4-FFF2-40B4-BE49-F238E27FC236}">
                <a16:creationId xmlns:a16="http://schemas.microsoft.com/office/drawing/2014/main" id="{A3D724A2-FC05-41B2-AC03-A5234213F6C7}"/>
              </a:ext>
            </a:extLst>
          </p:cNvPr>
          <p:cNvPicPr>
            <a:picLocks noChangeAspect="1"/>
          </p:cNvPicPr>
          <p:nvPr/>
        </p:nvPicPr>
        <p:blipFill>
          <a:blip r:embed="rId2"/>
          <a:stretch>
            <a:fillRect/>
          </a:stretch>
        </p:blipFill>
        <p:spPr>
          <a:xfrm>
            <a:off x="89452" y="1981200"/>
            <a:ext cx="4381074" cy="2551956"/>
          </a:xfrm>
          <a:prstGeom prst="rect">
            <a:avLst/>
          </a:prstGeom>
        </p:spPr>
      </p:pic>
      <p:pic>
        <p:nvPicPr>
          <p:cNvPr id="5" name="Picture 4">
            <a:extLst>
              <a:ext uri="{FF2B5EF4-FFF2-40B4-BE49-F238E27FC236}">
                <a16:creationId xmlns:a16="http://schemas.microsoft.com/office/drawing/2014/main" id="{76F20FB8-CB0D-4AE1-B772-9DC23C59CDA9}"/>
              </a:ext>
            </a:extLst>
          </p:cNvPr>
          <p:cNvPicPr>
            <a:picLocks noChangeAspect="1"/>
          </p:cNvPicPr>
          <p:nvPr/>
        </p:nvPicPr>
        <p:blipFill>
          <a:blip r:embed="rId3"/>
          <a:stretch>
            <a:fillRect/>
          </a:stretch>
        </p:blipFill>
        <p:spPr>
          <a:xfrm>
            <a:off x="4592002" y="1981200"/>
            <a:ext cx="4475798" cy="2515513"/>
          </a:xfrm>
          <a:prstGeom prst="rect">
            <a:avLst/>
          </a:prstGeom>
        </p:spPr>
      </p:pic>
      <p:sp>
        <p:nvSpPr>
          <p:cNvPr id="6" name="Slide Number Placeholder 5">
            <a:extLst>
              <a:ext uri="{FF2B5EF4-FFF2-40B4-BE49-F238E27FC236}">
                <a16:creationId xmlns:a16="http://schemas.microsoft.com/office/drawing/2014/main" id="{DA71BEB9-7E6B-4E5D-A893-DD29B61169F1}"/>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173359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152400"/>
            <a:ext cx="8229600" cy="838200"/>
          </a:xfrm>
        </p:spPr>
        <p:txBody>
          <a:bodyPr/>
          <a:lstStyle/>
          <a:p>
            <a:pPr eaLnBrk="1" hangingPunct="1"/>
            <a:r>
              <a:rPr lang="en-US" altLang="en-US" sz="4000" b="1" dirty="0"/>
              <a:t>Nominal v Real GDP</a:t>
            </a:r>
          </a:p>
        </p:txBody>
      </p:sp>
      <p:sp>
        <p:nvSpPr>
          <p:cNvPr id="29698" name="Content Placeholder 2"/>
          <p:cNvSpPr>
            <a:spLocks noGrp="1"/>
          </p:cNvSpPr>
          <p:nvPr>
            <p:ph idx="1"/>
          </p:nvPr>
        </p:nvSpPr>
        <p:spPr>
          <a:xfrm>
            <a:off x="609600" y="4038600"/>
            <a:ext cx="7924800" cy="2590800"/>
          </a:xfrm>
        </p:spPr>
        <p:txBody>
          <a:bodyPr/>
          <a:lstStyle/>
          <a:p>
            <a:pPr eaLnBrk="1" hangingPunct="1"/>
            <a:r>
              <a:rPr lang="en-US" altLang="en-US" sz="2800" b="1" dirty="0">
                <a:solidFill>
                  <a:srgbClr val="FF0000"/>
                </a:solidFill>
                <a:latin typeface="Times New Roman" panose="02020603050405020304" pitchFamily="18" charset="0"/>
                <a:cs typeface="Times New Roman" panose="02020603050405020304" pitchFamily="18" charset="0"/>
              </a:rPr>
              <a:t>Nominal GDP:</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value of goods &amp; services produced at </a:t>
            </a:r>
            <a:r>
              <a:rPr lang="en-US" altLang="en-US" b="1" dirty="0">
                <a:solidFill>
                  <a:srgbClr val="FF0000"/>
                </a:solidFill>
                <a:latin typeface="Times New Roman" panose="02020603050405020304" pitchFamily="18" charset="0"/>
                <a:cs typeface="Times New Roman" panose="02020603050405020304" pitchFamily="18" charset="0"/>
              </a:rPr>
              <a:t>current</a:t>
            </a:r>
            <a:r>
              <a:rPr lang="en-US" altLang="en-US" dirty="0">
                <a:latin typeface="Times New Roman" panose="02020603050405020304" pitchFamily="18" charset="0"/>
                <a:cs typeface="Times New Roman" panose="02020603050405020304" pitchFamily="18" charset="0"/>
              </a:rPr>
              <a:t> prices</a:t>
            </a:r>
          </a:p>
          <a:p>
            <a:pPr eaLnBrk="1" hangingPunct="1"/>
            <a:r>
              <a:rPr lang="en-US" altLang="en-US" sz="2800" b="1" dirty="0">
                <a:solidFill>
                  <a:srgbClr val="FF0000"/>
                </a:solidFill>
                <a:latin typeface="Times New Roman" panose="02020603050405020304" pitchFamily="18" charset="0"/>
                <a:cs typeface="Times New Roman" panose="02020603050405020304" pitchFamily="18" charset="0"/>
              </a:rPr>
              <a:t>Real GDP:</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value of goods &amp; services produced at </a:t>
            </a:r>
            <a:r>
              <a:rPr lang="en-US" altLang="en-US" b="1" dirty="0">
                <a:solidFill>
                  <a:srgbClr val="FF0000"/>
                </a:solidFill>
                <a:latin typeface="Times New Roman" panose="02020603050405020304" pitchFamily="18" charset="0"/>
                <a:cs typeface="Times New Roman" panose="02020603050405020304" pitchFamily="18" charset="0"/>
              </a:rPr>
              <a:t>constant</a:t>
            </a:r>
            <a:r>
              <a:rPr lang="en-US" altLang="en-US" dirty="0">
                <a:latin typeface="Times New Roman" panose="02020603050405020304" pitchFamily="18" charset="0"/>
                <a:cs typeface="Times New Roman" panose="02020603050405020304" pitchFamily="18" charset="0"/>
              </a:rPr>
              <a:t> prices</a:t>
            </a:r>
          </a:p>
          <a:p>
            <a:pPr lvl="2" eaLnBrk="1" hangingPunct="1"/>
            <a:r>
              <a:rPr lang="en-US" altLang="en-US" sz="2800" dirty="0">
                <a:latin typeface="Times New Roman" panose="02020603050405020304" pitchFamily="18" charset="0"/>
                <a:cs typeface="Times New Roman" panose="02020603050405020304" pitchFamily="18" charset="0"/>
              </a:rPr>
              <a:t>Adjusted for inflation</a:t>
            </a:r>
          </a:p>
        </p:txBody>
      </p:sp>
      <p:pic>
        <p:nvPicPr>
          <p:cNvPr id="296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04900"/>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7EDCCE9-8C5D-4C77-8004-C969F44941FA}"/>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22655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fade">
                                      <p:cBhvr>
                                        <p:cTn id="7" dur="500"/>
                                        <p:tgtEl>
                                          <p:spTgt spid="29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698">
                                            <p:txEl>
                                              <p:pRg st="1" end="1"/>
                                            </p:txEl>
                                          </p:spTgt>
                                        </p:tgtEl>
                                        <p:attrNameLst>
                                          <p:attrName>style.visibility</p:attrName>
                                        </p:attrNameLst>
                                      </p:cBhvr>
                                      <p:to>
                                        <p:strVal val="visible"/>
                                      </p:to>
                                    </p:set>
                                    <p:animEffect transition="in" filter="fade">
                                      <p:cBhvr>
                                        <p:cTn id="12" dur="500"/>
                                        <p:tgtEl>
                                          <p:spTgt spid="2969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animEffect transition="in" filter="fade">
                                      <p:cBhvr>
                                        <p:cTn id="15" dur="500"/>
                                        <p:tgtEl>
                                          <p:spTgt spid="296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0" y="76200"/>
            <a:ext cx="9144000" cy="914400"/>
          </a:xfrm>
        </p:spPr>
        <p:txBody>
          <a:bodyPr/>
          <a:lstStyle/>
          <a:p>
            <a:pPr eaLnBrk="1" hangingPunct="1"/>
            <a:r>
              <a:rPr lang="en-US" altLang="en-US" sz="4000" b="1" dirty="0"/>
              <a:t>Nominal v Real GDP Calculations</a:t>
            </a:r>
          </a:p>
        </p:txBody>
      </p:sp>
      <p:graphicFrame>
        <p:nvGraphicFramePr>
          <p:cNvPr id="4" name="Table 3"/>
          <p:cNvGraphicFramePr>
            <a:graphicFrameLocks noGrp="1"/>
          </p:cNvGraphicFramePr>
          <p:nvPr>
            <p:extLst>
              <p:ext uri="{D42A27DB-BD31-4B8C-83A1-F6EECF244321}">
                <p14:modId xmlns:p14="http://schemas.microsoft.com/office/powerpoint/2010/main" val="1500254498"/>
              </p:ext>
            </p:extLst>
          </p:nvPr>
        </p:nvGraphicFramePr>
        <p:xfrm>
          <a:off x="1" y="990600"/>
          <a:ext cx="9143999" cy="5867400"/>
        </p:xfrm>
        <a:graphic>
          <a:graphicData uri="http://schemas.openxmlformats.org/drawingml/2006/table">
            <a:tbl>
              <a:tblPr/>
              <a:tblGrid>
                <a:gridCol w="2062975">
                  <a:extLst>
                    <a:ext uri="{9D8B030D-6E8A-4147-A177-3AD203B41FA5}">
                      <a16:colId xmlns:a16="http://schemas.microsoft.com/office/drawing/2014/main" val="20000"/>
                    </a:ext>
                  </a:extLst>
                </a:gridCol>
                <a:gridCol w="1765610">
                  <a:extLst>
                    <a:ext uri="{9D8B030D-6E8A-4147-A177-3AD203B41FA5}">
                      <a16:colId xmlns:a16="http://schemas.microsoft.com/office/drawing/2014/main" val="20001"/>
                    </a:ext>
                  </a:extLst>
                </a:gridCol>
                <a:gridCol w="1970048">
                  <a:extLst>
                    <a:ext uri="{9D8B030D-6E8A-4147-A177-3AD203B41FA5}">
                      <a16:colId xmlns:a16="http://schemas.microsoft.com/office/drawing/2014/main" val="20002"/>
                    </a:ext>
                  </a:extLst>
                </a:gridCol>
                <a:gridCol w="1550845">
                  <a:extLst>
                    <a:ext uri="{9D8B030D-6E8A-4147-A177-3AD203B41FA5}">
                      <a16:colId xmlns:a16="http://schemas.microsoft.com/office/drawing/2014/main" val="20003"/>
                    </a:ext>
                  </a:extLst>
                </a:gridCol>
                <a:gridCol w="1794521">
                  <a:extLst>
                    <a:ext uri="{9D8B030D-6E8A-4147-A177-3AD203B41FA5}">
                      <a16:colId xmlns:a16="http://schemas.microsoft.com/office/drawing/2014/main" val="20004"/>
                    </a:ext>
                  </a:extLst>
                </a:gridCol>
              </a:tblGrid>
              <a:tr h="522514">
                <a:tc>
                  <a:txBody>
                    <a:bodyPr/>
                    <a:lstStyle/>
                    <a:p>
                      <a:pPr marL="0" marR="0" algn="ctr">
                        <a:spcBef>
                          <a:spcPts val="0"/>
                        </a:spcBef>
                        <a:spcAft>
                          <a:spcPts val="0"/>
                        </a:spcAft>
                      </a:pPr>
                      <a:endParaRPr lang="en-US" sz="2000" dirty="0">
                        <a:latin typeface="Times New Roman"/>
                        <a:ea typeface="Times New Roman"/>
                      </a:endParaRPr>
                    </a:p>
                    <a:p>
                      <a:pPr marL="0" marR="0" algn="ctr">
                        <a:spcBef>
                          <a:spcPts val="0"/>
                        </a:spcBef>
                        <a:spcAft>
                          <a:spcPts val="0"/>
                        </a:spcAft>
                      </a:pPr>
                      <a:r>
                        <a:rPr lang="en-US" sz="2000" b="1" dirty="0">
                          <a:latin typeface="Times New Roman"/>
                          <a:ea typeface="Times New Roman"/>
                        </a:rPr>
                        <a:t>Year</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tc>
                  <a:txBody>
                    <a:bodyPr/>
                    <a:lstStyle/>
                    <a:p>
                      <a:pPr marL="0" marR="0" algn="ctr">
                        <a:spcBef>
                          <a:spcPts val="0"/>
                        </a:spcBef>
                        <a:spcAft>
                          <a:spcPts val="0"/>
                        </a:spcAft>
                      </a:pPr>
                      <a:r>
                        <a:rPr lang="en-US" sz="2000" b="1">
                          <a:latin typeface="Times New Roman"/>
                          <a:ea typeface="Times New Roman"/>
                        </a:rPr>
                        <a:t>Price of a Cup of Coffee</a:t>
                      </a:r>
                      <a:endParaRPr lang="en-US" sz="2000">
                        <a:latin typeface="Times New Roman"/>
                        <a:ea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tc>
                  <a:txBody>
                    <a:bodyPr/>
                    <a:lstStyle/>
                    <a:p>
                      <a:pPr marL="0" marR="0" algn="ctr">
                        <a:spcBef>
                          <a:spcPts val="0"/>
                        </a:spcBef>
                        <a:spcAft>
                          <a:spcPts val="0"/>
                        </a:spcAft>
                      </a:pPr>
                      <a:r>
                        <a:rPr lang="en-US" sz="2000" b="1">
                          <a:latin typeface="Times New Roman"/>
                          <a:ea typeface="Times New Roman"/>
                        </a:rPr>
                        <a:t>Quantity (Cups) of Coffee</a:t>
                      </a:r>
                      <a:endParaRPr lang="en-US" sz="2000">
                        <a:latin typeface="Times New Roman"/>
                        <a:ea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tc>
                  <a:txBody>
                    <a:bodyPr/>
                    <a:lstStyle/>
                    <a:p>
                      <a:pPr marL="0" marR="0" algn="ctr">
                        <a:spcBef>
                          <a:spcPts val="0"/>
                        </a:spcBef>
                        <a:spcAft>
                          <a:spcPts val="0"/>
                        </a:spcAft>
                      </a:pPr>
                      <a:r>
                        <a:rPr lang="en-US" sz="2000" b="1">
                          <a:latin typeface="Times New Roman"/>
                          <a:ea typeface="Times New Roman"/>
                        </a:rPr>
                        <a:t>Price of Cupcakes</a:t>
                      </a:r>
                      <a:endParaRPr lang="en-US" sz="2000">
                        <a:latin typeface="Times New Roman"/>
                        <a:ea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tc>
                  <a:txBody>
                    <a:bodyPr/>
                    <a:lstStyle/>
                    <a:p>
                      <a:pPr marL="0" marR="0" algn="ctr">
                        <a:spcBef>
                          <a:spcPts val="0"/>
                        </a:spcBef>
                        <a:spcAft>
                          <a:spcPts val="0"/>
                        </a:spcAft>
                      </a:pPr>
                      <a:r>
                        <a:rPr lang="en-US" sz="2000" b="1">
                          <a:latin typeface="Times New Roman"/>
                          <a:ea typeface="Times New Roman"/>
                        </a:rPr>
                        <a:t>Quantity of Cupcakes </a:t>
                      </a:r>
                      <a:endParaRPr lang="en-US" sz="2000">
                        <a:latin typeface="Times New Roman"/>
                        <a:ea typeface="Times New Roman"/>
                      </a:endParaRPr>
                    </a:p>
                  </a:txBody>
                  <a:tcPr marL="68580" marR="68580" marT="0" marB="0">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10000"/>
                  </a:ext>
                </a:extLst>
              </a:tr>
              <a:tr h="609600">
                <a:tc>
                  <a:txBody>
                    <a:bodyPr/>
                    <a:lstStyle/>
                    <a:p>
                      <a:pPr marL="0" marR="0" algn="ctr">
                        <a:spcBef>
                          <a:spcPts val="0"/>
                        </a:spcBef>
                        <a:spcAft>
                          <a:spcPts val="0"/>
                        </a:spcAft>
                      </a:pPr>
                      <a:r>
                        <a:rPr lang="en-US" sz="2000" b="1" dirty="0">
                          <a:latin typeface="Times New Roman"/>
                          <a:ea typeface="Times New Roman"/>
                        </a:rPr>
                        <a:t>2020</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dirty="0">
                          <a:solidFill>
                            <a:srgbClr val="FF0000"/>
                          </a:solidFill>
                          <a:latin typeface="Times New Roman"/>
                          <a:ea typeface="Times New Roman"/>
                        </a:rPr>
                        <a:t>$2.00</a:t>
                      </a: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dirty="0">
                          <a:latin typeface="Times New Roman"/>
                          <a:ea typeface="Times New Roman"/>
                        </a:rPr>
                        <a:t>       400</a:t>
                      </a: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dirty="0">
                          <a:latin typeface="Times New Roman"/>
                          <a:ea typeface="Times New Roman"/>
                        </a:rPr>
                        <a:t>  </a:t>
                      </a:r>
                      <a:r>
                        <a:rPr lang="en-US" sz="2000" dirty="0">
                          <a:solidFill>
                            <a:srgbClr val="FF0000"/>
                          </a:solidFill>
                          <a:latin typeface="Times New Roman"/>
                          <a:ea typeface="Times New Roman"/>
                        </a:rPr>
                        <a:t>$1.00</a:t>
                      </a:r>
                    </a:p>
                  </a:txBody>
                  <a:tcPr marL="68580" marR="68580" marT="0" marB="0">
                    <a:lnL>
                      <a:noFill/>
                    </a:lnL>
                    <a:lnR>
                      <a:noFill/>
                    </a:lnR>
                    <a:lnT w="28575"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dirty="0">
                          <a:latin typeface="Times New Roman"/>
                          <a:ea typeface="Times New Roman"/>
                        </a:rPr>
                        <a:t>  200</a:t>
                      </a:r>
                    </a:p>
                    <a:p>
                      <a:pPr marL="0" marR="0" algn="ctr">
                        <a:spcBef>
                          <a:spcPts val="0"/>
                        </a:spcBef>
                        <a:spcAft>
                          <a:spcPts val="0"/>
                        </a:spcAft>
                      </a:pPr>
                      <a:r>
                        <a:rPr lang="en-US" sz="2000" dirty="0">
                          <a:latin typeface="Times New Roman"/>
                          <a:ea typeface="Times New Roman"/>
                        </a:rPr>
                        <a:t>  </a:t>
                      </a:r>
                    </a:p>
                  </a:txBody>
                  <a:tcPr marL="68580" marR="68580" marT="0" marB="0">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533400">
                <a:tc>
                  <a:txBody>
                    <a:bodyPr/>
                    <a:lstStyle/>
                    <a:p>
                      <a:pPr marL="0" marR="0" algn="ctr">
                        <a:spcBef>
                          <a:spcPts val="0"/>
                        </a:spcBef>
                        <a:spcAft>
                          <a:spcPts val="0"/>
                        </a:spcAft>
                      </a:pPr>
                      <a:r>
                        <a:rPr lang="en-US" sz="2000" b="1" dirty="0">
                          <a:latin typeface="Times New Roman"/>
                          <a:ea typeface="Times New Roman"/>
                        </a:rPr>
                        <a:t>2021</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latin typeface="Times New Roman"/>
                          <a:ea typeface="Times New Roman"/>
                        </a:rPr>
                        <a:t>  </a:t>
                      </a:r>
                      <a:r>
                        <a:rPr lang="en-US" sz="2000" dirty="0">
                          <a:solidFill>
                            <a:srgbClr val="3366FF"/>
                          </a:solidFill>
                          <a:latin typeface="Times New Roman"/>
                          <a:ea typeface="Times New Roman"/>
                        </a:rPr>
                        <a:t>$3.00</a:t>
                      </a:r>
                    </a:p>
                  </a:txBody>
                  <a:tcPr marL="68580" marR="68580" marT="0" marB="0">
                    <a:lnL>
                      <a:noFill/>
                    </a:lnL>
                    <a:lnR>
                      <a:noFill/>
                    </a:lnR>
                    <a:lnT>
                      <a:noFill/>
                    </a:lnT>
                    <a:lnB>
                      <a:noFill/>
                    </a:lnB>
                  </a:tcPr>
                </a:tc>
                <a:tc>
                  <a:txBody>
                    <a:bodyPr/>
                    <a:lstStyle/>
                    <a:p>
                      <a:pPr marL="0" marR="0" algn="ctr">
                        <a:spcBef>
                          <a:spcPts val="0"/>
                        </a:spcBef>
                        <a:spcAft>
                          <a:spcPts val="0"/>
                        </a:spcAft>
                      </a:pPr>
                      <a:r>
                        <a:rPr lang="en-US" sz="2000">
                          <a:latin typeface="Times New Roman"/>
                          <a:ea typeface="Times New Roman"/>
                        </a:rPr>
                        <a:t>      600</a:t>
                      </a:r>
                    </a:p>
                  </a:txBody>
                  <a:tcPr marL="68580" marR="68580" marT="0" marB="0">
                    <a:lnL>
                      <a:noFill/>
                    </a:lnL>
                    <a:lnR>
                      <a:noFill/>
                    </a:lnR>
                    <a:lnT>
                      <a:noFill/>
                    </a:lnT>
                    <a:lnB>
                      <a:noFill/>
                    </a:lnB>
                  </a:tcPr>
                </a:tc>
                <a:tc>
                  <a:txBody>
                    <a:bodyPr/>
                    <a:lstStyle/>
                    <a:p>
                      <a:pPr marL="0" marR="0" algn="ctr">
                        <a:spcBef>
                          <a:spcPts val="0"/>
                        </a:spcBef>
                        <a:spcAft>
                          <a:spcPts val="0"/>
                        </a:spcAft>
                      </a:pPr>
                      <a:r>
                        <a:rPr lang="en-US" sz="2000" dirty="0">
                          <a:latin typeface="Times New Roman"/>
                          <a:ea typeface="Times New Roman"/>
                        </a:rPr>
                        <a:t>    </a:t>
                      </a:r>
                      <a:r>
                        <a:rPr lang="en-US" sz="2000" dirty="0">
                          <a:solidFill>
                            <a:srgbClr val="3366FF"/>
                          </a:solidFill>
                          <a:latin typeface="Times New Roman"/>
                          <a:ea typeface="Times New Roman"/>
                        </a:rPr>
                        <a:t>$1.50</a:t>
                      </a:r>
                    </a:p>
                  </a:txBody>
                  <a:tcPr marL="68580" marR="68580" marT="0" marB="0">
                    <a:lnL>
                      <a:noFill/>
                    </a:lnL>
                    <a:lnR>
                      <a:noFill/>
                    </a:lnR>
                    <a:lnT>
                      <a:noFill/>
                    </a:lnT>
                    <a:lnB>
                      <a:noFill/>
                    </a:lnB>
                  </a:tcPr>
                </a:tc>
                <a:tc>
                  <a:txBody>
                    <a:bodyPr/>
                    <a:lstStyle/>
                    <a:p>
                      <a:pPr marL="0" marR="0" algn="ctr">
                        <a:spcBef>
                          <a:spcPts val="0"/>
                        </a:spcBef>
                        <a:spcAft>
                          <a:spcPts val="0"/>
                        </a:spcAft>
                      </a:pPr>
                      <a:r>
                        <a:rPr lang="en-US" sz="2000" dirty="0">
                          <a:latin typeface="Times New Roman"/>
                          <a:ea typeface="Times New Roman"/>
                        </a:rPr>
                        <a:t>  300</a:t>
                      </a:r>
                    </a:p>
                    <a:p>
                      <a:pPr marL="0" marR="0" algn="ctr">
                        <a:spcBef>
                          <a:spcPts val="0"/>
                        </a:spcBef>
                        <a:spcAft>
                          <a:spcPts val="0"/>
                        </a:spcAft>
                      </a:pPr>
                      <a:r>
                        <a:rPr lang="en-US" sz="2000" dirty="0">
                          <a:latin typeface="Times New Roman"/>
                          <a:ea typeface="Times New Roman"/>
                        </a:rPr>
                        <a:t> </a:t>
                      </a:r>
                    </a:p>
                  </a:txBody>
                  <a:tcPr marL="68580" marR="68580" marT="0" marB="0">
                    <a:lnL>
                      <a:noFill/>
                    </a:lnL>
                    <a:lnR w="28575"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533400">
                <a:tc>
                  <a:txBody>
                    <a:bodyPr/>
                    <a:lstStyle/>
                    <a:p>
                      <a:pPr marL="0" marR="0" algn="ctr">
                        <a:spcBef>
                          <a:spcPts val="0"/>
                        </a:spcBef>
                        <a:spcAft>
                          <a:spcPts val="0"/>
                        </a:spcAft>
                      </a:pPr>
                      <a:r>
                        <a:rPr lang="en-US" sz="2000" b="1" dirty="0">
                          <a:latin typeface="Times New Roman"/>
                          <a:ea typeface="Times New Roman"/>
                        </a:rPr>
                        <a:t>2022</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latin typeface="Times New Roman"/>
                          <a:ea typeface="Times New Roman"/>
                        </a:rPr>
                        <a:t>  </a:t>
                      </a:r>
                      <a:r>
                        <a:rPr lang="en-US" sz="2000" dirty="0">
                          <a:solidFill>
                            <a:srgbClr val="996633"/>
                          </a:solidFill>
                          <a:latin typeface="Times New Roman"/>
                          <a:ea typeface="Times New Roman"/>
                        </a:rPr>
                        <a:t>$4.00</a:t>
                      </a: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latin typeface="Times New Roman"/>
                          <a:ea typeface="Times New Roman"/>
                        </a:rPr>
                        <a:t>      800</a:t>
                      </a: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latin typeface="Times New Roman"/>
                          <a:ea typeface="Times New Roman"/>
                        </a:rPr>
                        <a:t>  </a:t>
                      </a:r>
                      <a:r>
                        <a:rPr lang="en-US" sz="2000" dirty="0">
                          <a:solidFill>
                            <a:srgbClr val="008000"/>
                          </a:solidFill>
                          <a:latin typeface="Times New Roman"/>
                          <a:ea typeface="Times New Roman"/>
                        </a:rPr>
                        <a:t>  </a:t>
                      </a:r>
                      <a:r>
                        <a:rPr lang="en-US" sz="2000" dirty="0">
                          <a:solidFill>
                            <a:srgbClr val="996633"/>
                          </a:solidFill>
                          <a:latin typeface="Times New Roman"/>
                          <a:ea typeface="Times New Roman"/>
                        </a:rPr>
                        <a:t>$2.00</a:t>
                      </a: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latin typeface="Times New Roman"/>
                          <a:ea typeface="Times New Roman"/>
                        </a:rPr>
                        <a:t>  400</a:t>
                      </a:r>
                    </a:p>
                    <a:p>
                      <a:pPr marL="0" marR="0" algn="ctr">
                        <a:spcBef>
                          <a:spcPts val="0"/>
                        </a:spcBef>
                        <a:spcAft>
                          <a:spcPts val="0"/>
                        </a:spcAft>
                      </a:pPr>
                      <a:r>
                        <a:rPr lang="en-US" sz="2000" dirty="0">
                          <a:latin typeface="Times New Roman"/>
                          <a:ea typeface="Times New Roman"/>
                        </a:rPr>
                        <a:t> </a:t>
                      </a:r>
                    </a:p>
                  </a:txBody>
                  <a:tcPr marL="68580" marR="68580" marT="0" marB="0">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9600">
                <a:tc gridSpan="5">
                  <a:txBody>
                    <a:bodyPr/>
                    <a:lstStyle/>
                    <a:p>
                      <a:pPr marL="0" marR="0" algn="ctr">
                        <a:spcBef>
                          <a:spcPts val="0"/>
                        </a:spcBef>
                        <a:spcAft>
                          <a:spcPts val="0"/>
                        </a:spcAft>
                      </a:pPr>
                      <a:r>
                        <a:rPr lang="en-US" sz="2000" b="1" dirty="0">
                          <a:latin typeface="Times New Roman"/>
                          <a:ea typeface="Times New Roman"/>
                        </a:rPr>
                        <a:t>Nominal GDP Calculation:</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6D9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45029">
                <a:tc gridSpan="5">
                  <a:txBody>
                    <a:bodyPr/>
                    <a:lstStyle/>
                    <a:p>
                      <a:pPr marL="0" marR="0" algn="ctr">
                        <a:spcBef>
                          <a:spcPts val="0"/>
                        </a:spcBef>
                        <a:spcAft>
                          <a:spcPts val="0"/>
                        </a:spcAft>
                      </a:pPr>
                      <a:r>
                        <a:rPr lang="en-US" sz="2000" b="1" dirty="0">
                          <a:latin typeface="Times New Roman"/>
                          <a:ea typeface="Times New Roman"/>
                        </a:rPr>
                        <a:t>2020:      </a:t>
                      </a:r>
                      <a:r>
                        <a:rPr lang="en-US" sz="2000" dirty="0">
                          <a:solidFill>
                            <a:srgbClr val="FF0000"/>
                          </a:solidFill>
                          <a:latin typeface="Times New Roman"/>
                          <a:ea typeface="Times New Roman"/>
                        </a:rPr>
                        <a:t>$2.00 </a:t>
                      </a:r>
                      <a:r>
                        <a:rPr lang="en-US" sz="2000" dirty="0">
                          <a:latin typeface="Times New Roman"/>
                          <a:ea typeface="Times New Roman"/>
                        </a:rPr>
                        <a:t>* 400 cups of coffee + </a:t>
                      </a:r>
                      <a:r>
                        <a:rPr lang="en-US" sz="2000" dirty="0">
                          <a:solidFill>
                            <a:srgbClr val="FF0000"/>
                          </a:solidFill>
                          <a:latin typeface="Times New Roman"/>
                          <a:ea typeface="Times New Roman"/>
                        </a:rPr>
                        <a:t>$1.00 </a:t>
                      </a:r>
                      <a:r>
                        <a:rPr lang="en-US" sz="2000" dirty="0">
                          <a:solidFill>
                            <a:schemeClr val="tx1"/>
                          </a:solidFill>
                          <a:latin typeface="Times New Roman"/>
                          <a:ea typeface="Times New Roman"/>
                        </a:rPr>
                        <a:t>* 200 </a:t>
                      </a:r>
                      <a:r>
                        <a:rPr lang="en-US" sz="2000" dirty="0">
                          <a:latin typeface="Times New Roman"/>
                          <a:ea typeface="Times New Roman"/>
                        </a:rPr>
                        <a:t>cupcakes = $1,000</a:t>
                      </a:r>
                    </a:p>
                    <a:p>
                      <a:pPr marL="0" marR="0" algn="ctr">
                        <a:spcBef>
                          <a:spcPts val="0"/>
                        </a:spcBef>
                        <a:spcAft>
                          <a:spcPts val="0"/>
                        </a:spcAft>
                      </a:pPr>
                      <a:r>
                        <a:rPr lang="en-US" sz="2000" b="1" dirty="0">
                          <a:latin typeface="Times New Roman"/>
                          <a:ea typeface="Times New Roman"/>
                        </a:rPr>
                        <a:t>2021:</a:t>
                      </a:r>
                      <a:r>
                        <a:rPr lang="en-US" sz="2000" dirty="0">
                          <a:latin typeface="Times New Roman"/>
                          <a:ea typeface="Times New Roman"/>
                        </a:rPr>
                        <a:t>      </a:t>
                      </a:r>
                      <a:r>
                        <a:rPr lang="en-US" sz="2000" dirty="0">
                          <a:solidFill>
                            <a:srgbClr val="3366FF"/>
                          </a:solidFill>
                          <a:latin typeface="Times New Roman"/>
                          <a:ea typeface="Times New Roman"/>
                        </a:rPr>
                        <a:t>$3.00 </a:t>
                      </a:r>
                      <a:r>
                        <a:rPr lang="en-US" sz="2000" dirty="0">
                          <a:latin typeface="Times New Roman"/>
                          <a:ea typeface="Times New Roman"/>
                        </a:rPr>
                        <a:t>* 600 cups of coffee + </a:t>
                      </a:r>
                      <a:r>
                        <a:rPr lang="en-US" sz="2000" dirty="0">
                          <a:solidFill>
                            <a:srgbClr val="3366FF"/>
                          </a:solidFill>
                          <a:latin typeface="Times New Roman"/>
                          <a:ea typeface="Times New Roman"/>
                        </a:rPr>
                        <a:t>$1.50 </a:t>
                      </a:r>
                      <a:r>
                        <a:rPr lang="en-US" sz="2000" dirty="0">
                          <a:latin typeface="Times New Roman"/>
                          <a:ea typeface="Times New Roman"/>
                        </a:rPr>
                        <a:t>* 300 cupcakes = $2,250</a:t>
                      </a:r>
                    </a:p>
                    <a:p>
                      <a:pPr marL="0" marR="0" algn="ctr">
                        <a:spcBef>
                          <a:spcPts val="0"/>
                        </a:spcBef>
                        <a:spcAft>
                          <a:spcPts val="0"/>
                        </a:spcAft>
                      </a:pPr>
                      <a:r>
                        <a:rPr lang="en-US" sz="2000" b="1" dirty="0">
                          <a:latin typeface="Times New Roman"/>
                          <a:ea typeface="Times New Roman"/>
                        </a:rPr>
                        <a:t>2022:</a:t>
                      </a:r>
                      <a:r>
                        <a:rPr lang="en-US" sz="2000" dirty="0">
                          <a:latin typeface="Times New Roman"/>
                          <a:ea typeface="Times New Roman"/>
                        </a:rPr>
                        <a:t>      </a:t>
                      </a:r>
                      <a:r>
                        <a:rPr lang="en-US" sz="2000" dirty="0">
                          <a:solidFill>
                            <a:srgbClr val="996633"/>
                          </a:solidFill>
                          <a:latin typeface="Times New Roman"/>
                          <a:ea typeface="Times New Roman"/>
                        </a:rPr>
                        <a:t>$4.00</a:t>
                      </a:r>
                      <a:r>
                        <a:rPr lang="en-US" sz="2000" dirty="0">
                          <a:latin typeface="Times New Roman"/>
                          <a:ea typeface="Times New Roman"/>
                        </a:rPr>
                        <a:t> * 800 cups of coffee + </a:t>
                      </a:r>
                      <a:r>
                        <a:rPr lang="en-US" sz="2000" dirty="0">
                          <a:solidFill>
                            <a:srgbClr val="996633"/>
                          </a:solidFill>
                          <a:latin typeface="Times New Roman"/>
                          <a:ea typeface="Times New Roman"/>
                        </a:rPr>
                        <a:t>$2.00</a:t>
                      </a:r>
                      <a:r>
                        <a:rPr lang="en-US" sz="2000" dirty="0">
                          <a:solidFill>
                            <a:srgbClr val="008000"/>
                          </a:solidFill>
                          <a:latin typeface="Times New Roman"/>
                          <a:ea typeface="Times New Roman"/>
                        </a:rPr>
                        <a:t> </a:t>
                      </a:r>
                      <a:r>
                        <a:rPr lang="en-US" sz="2000" dirty="0">
                          <a:latin typeface="Times New Roman"/>
                          <a:ea typeface="Times New Roman"/>
                        </a:rPr>
                        <a:t>* 400 cupcakes = </a:t>
                      </a:r>
                      <a:r>
                        <a:rPr lang="en-US" sz="2000" b="1" dirty="0">
                          <a:solidFill>
                            <a:srgbClr val="FF0000"/>
                          </a:solidFill>
                          <a:latin typeface="Times New Roman"/>
                          <a:ea typeface="Times New Roman"/>
                        </a:rPr>
                        <a:t>$4,000</a:t>
                      </a:r>
                    </a:p>
                    <a:p>
                      <a:pPr marL="0" marR="0" algn="ctr">
                        <a:spcBef>
                          <a:spcPts val="0"/>
                        </a:spcBef>
                        <a:spcAft>
                          <a:spcPts val="0"/>
                        </a:spcAft>
                      </a:pP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55171">
                <a:tc gridSpan="5">
                  <a:txBody>
                    <a:bodyPr/>
                    <a:lstStyle/>
                    <a:p>
                      <a:pPr marL="0" marR="0" algn="ctr">
                        <a:spcBef>
                          <a:spcPts val="0"/>
                        </a:spcBef>
                        <a:spcAft>
                          <a:spcPts val="0"/>
                        </a:spcAft>
                      </a:pPr>
                      <a:r>
                        <a:rPr lang="en-US" sz="2000" b="1" dirty="0">
                          <a:latin typeface="Times New Roman"/>
                          <a:ea typeface="Times New Roman"/>
                        </a:rPr>
                        <a:t>Real GDP Calculation:</a:t>
                      </a:r>
                      <a:endParaRPr lang="en-US" sz="2000" dirty="0">
                        <a:latin typeface="Times New Roman"/>
                        <a:ea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D9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045029">
                <a:tc gridSpan="5">
                  <a:txBody>
                    <a:bodyPr/>
                    <a:lstStyle/>
                    <a:p>
                      <a:pPr marL="0" marR="0" algn="ctr">
                        <a:spcBef>
                          <a:spcPts val="0"/>
                        </a:spcBef>
                        <a:spcAft>
                          <a:spcPts val="0"/>
                        </a:spcAft>
                      </a:pPr>
                      <a:r>
                        <a:rPr lang="en-US" sz="2000" b="1" dirty="0">
                          <a:latin typeface="Times New Roman"/>
                          <a:ea typeface="Times New Roman"/>
                        </a:rPr>
                        <a:t>2020:   </a:t>
                      </a:r>
                      <a:r>
                        <a:rPr lang="en-US" sz="2000" dirty="0">
                          <a:latin typeface="Times New Roman"/>
                          <a:ea typeface="Times New Roman"/>
                        </a:rPr>
                        <a:t>   </a:t>
                      </a:r>
                      <a:r>
                        <a:rPr lang="en-US" sz="2000" dirty="0">
                          <a:solidFill>
                            <a:srgbClr val="FF0000"/>
                          </a:solidFill>
                          <a:latin typeface="Times New Roman"/>
                          <a:ea typeface="Times New Roman"/>
                        </a:rPr>
                        <a:t>$2.00</a:t>
                      </a:r>
                      <a:r>
                        <a:rPr lang="en-US" sz="2000" dirty="0">
                          <a:latin typeface="Times New Roman"/>
                          <a:ea typeface="Times New Roman"/>
                        </a:rPr>
                        <a:t> * 400 cups of coffee + </a:t>
                      </a:r>
                      <a:r>
                        <a:rPr lang="en-US" sz="2000" dirty="0">
                          <a:solidFill>
                            <a:srgbClr val="FF0000"/>
                          </a:solidFill>
                          <a:latin typeface="Times New Roman"/>
                          <a:ea typeface="Times New Roman"/>
                        </a:rPr>
                        <a:t>$1.00</a:t>
                      </a:r>
                      <a:r>
                        <a:rPr lang="en-US" sz="2000" dirty="0">
                          <a:latin typeface="Times New Roman"/>
                          <a:ea typeface="Times New Roman"/>
                        </a:rPr>
                        <a:t> * 200 cupcakes = $1,000</a:t>
                      </a:r>
                    </a:p>
                    <a:p>
                      <a:pPr marL="0" marR="0" algn="ctr">
                        <a:spcBef>
                          <a:spcPts val="0"/>
                        </a:spcBef>
                        <a:spcAft>
                          <a:spcPts val="0"/>
                        </a:spcAft>
                      </a:pPr>
                      <a:r>
                        <a:rPr lang="en-US" sz="2000" b="1" dirty="0">
                          <a:latin typeface="Times New Roman"/>
                          <a:ea typeface="Times New Roman"/>
                        </a:rPr>
                        <a:t>2021:</a:t>
                      </a:r>
                      <a:r>
                        <a:rPr lang="en-US" sz="2000" dirty="0">
                          <a:latin typeface="Times New Roman"/>
                          <a:ea typeface="Times New Roman"/>
                        </a:rPr>
                        <a:t>      </a:t>
                      </a:r>
                      <a:r>
                        <a:rPr lang="en-US" sz="2000" dirty="0">
                          <a:solidFill>
                            <a:srgbClr val="FF0000"/>
                          </a:solidFill>
                          <a:latin typeface="Times New Roman"/>
                          <a:ea typeface="Times New Roman"/>
                        </a:rPr>
                        <a:t>$2.00</a:t>
                      </a:r>
                      <a:r>
                        <a:rPr lang="en-US" sz="2000" dirty="0">
                          <a:latin typeface="Times New Roman"/>
                          <a:ea typeface="Times New Roman"/>
                        </a:rPr>
                        <a:t> * 600 cups of coffee + </a:t>
                      </a:r>
                      <a:r>
                        <a:rPr lang="en-US" sz="2000" dirty="0">
                          <a:solidFill>
                            <a:srgbClr val="FF0000"/>
                          </a:solidFill>
                          <a:latin typeface="Times New Roman"/>
                          <a:ea typeface="Times New Roman"/>
                        </a:rPr>
                        <a:t>$1.00</a:t>
                      </a:r>
                      <a:r>
                        <a:rPr lang="en-US" sz="2000" dirty="0">
                          <a:latin typeface="Times New Roman"/>
                          <a:ea typeface="Times New Roman"/>
                        </a:rPr>
                        <a:t> * 300 cupcakes = $1,500</a:t>
                      </a:r>
                    </a:p>
                    <a:p>
                      <a:pPr marL="0" marR="0" algn="ctr">
                        <a:spcBef>
                          <a:spcPts val="0"/>
                        </a:spcBef>
                        <a:spcAft>
                          <a:spcPts val="0"/>
                        </a:spcAft>
                      </a:pPr>
                      <a:r>
                        <a:rPr lang="en-US" sz="2000" b="1" dirty="0">
                          <a:latin typeface="Times New Roman"/>
                          <a:ea typeface="Times New Roman"/>
                        </a:rPr>
                        <a:t>2022:</a:t>
                      </a:r>
                      <a:r>
                        <a:rPr lang="en-US" sz="2000" dirty="0">
                          <a:latin typeface="Times New Roman"/>
                          <a:ea typeface="Times New Roman"/>
                        </a:rPr>
                        <a:t>      </a:t>
                      </a:r>
                      <a:r>
                        <a:rPr lang="en-US" sz="2000" dirty="0">
                          <a:solidFill>
                            <a:srgbClr val="FF0000"/>
                          </a:solidFill>
                          <a:latin typeface="Times New Roman"/>
                          <a:ea typeface="Times New Roman"/>
                        </a:rPr>
                        <a:t>$2.00</a:t>
                      </a:r>
                      <a:r>
                        <a:rPr lang="en-US" sz="2000" dirty="0">
                          <a:latin typeface="Times New Roman"/>
                          <a:ea typeface="Times New Roman"/>
                        </a:rPr>
                        <a:t> * 800 cups of coffee + </a:t>
                      </a:r>
                      <a:r>
                        <a:rPr lang="en-US" sz="2000" dirty="0">
                          <a:solidFill>
                            <a:srgbClr val="FF0000"/>
                          </a:solidFill>
                          <a:latin typeface="Times New Roman"/>
                          <a:ea typeface="Times New Roman"/>
                        </a:rPr>
                        <a:t>$1.00</a:t>
                      </a:r>
                      <a:r>
                        <a:rPr lang="en-US" sz="2000" dirty="0">
                          <a:latin typeface="Times New Roman"/>
                          <a:ea typeface="Times New Roman"/>
                        </a:rPr>
                        <a:t> * 400 cupcakes = </a:t>
                      </a:r>
                      <a:r>
                        <a:rPr lang="en-US" sz="2000" b="1" dirty="0">
                          <a:solidFill>
                            <a:srgbClr val="FF0000"/>
                          </a:solidFill>
                          <a:latin typeface="Times New Roman"/>
                          <a:ea typeface="Times New Roman"/>
                        </a:rPr>
                        <a:t>$2,000</a:t>
                      </a: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DD78AB48-6FC5-4761-8A39-4A0B2AF3F78E}"/>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
        <p:nvSpPr>
          <p:cNvPr id="5" name="Rectangle 4">
            <a:extLst>
              <a:ext uri="{FF2B5EF4-FFF2-40B4-BE49-F238E27FC236}">
                <a16:creationId xmlns:a16="http://schemas.microsoft.com/office/drawing/2014/main" id="{0A2FA449-9F43-46FE-A3B2-D3820A1A3901}"/>
              </a:ext>
            </a:extLst>
          </p:cNvPr>
          <p:cNvSpPr/>
          <p:nvPr/>
        </p:nvSpPr>
        <p:spPr>
          <a:xfrm>
            <a:off x="2251722" y="1592765"/>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6" name="Rectangle 5">
            <a:extLst>
              <a:ext uri="{FF2B5EF4-FFF2-40B4-BE49-F238E27FC236}">
                <a16:creationId xmlns:a16="http://schemas.microsoft.com/office/drawing/2014/main" id="{4908304D-D898-4547-8A5D-4F3C42907E01}"/>
              </a:ext>
            </a:extLst>
          </p:cNvPr>
          <p:cNvSpPr/>
          <p:nvPr/>
        </p:nvSpPr>
        <p:spPr>
          <a:xfrm>
            <a:off x="2251722" y="2202365"/>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7" name="Rectangle 6">
            <a:extLst>
              <a:ext uri="{FF2B5EF4-FFF2-40B4-BE49-F238E27FC236}">
                <a16:creationId xmlns:a16="http://schemas.microsoft.com/office/drawing/2014/main" id="{60B013F8-5595-4641-8EA7-91875E5D9060}"/>
              </a:ext>
            </a:extLst>
          </p:cNvPr>
          <p:cNvSpPr/>
          <p:nvPr/>
        </p:nvSpPr>
        <p:spPr>
          <a:xfrm>
            <a:off x="2286000" y="2811965"/>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9" name="Rectangle 8">
            <a:extLst>
              <a:ext uri="{FF2B5EF4-FFF2-40B4-BE49-F238E27FC236}">
                <a16:creationId xmlns:a16="http://schemas.microsoft.com/office/drawing/2014/main" id="{CCB1899E-3165-4AFE-9BAA-3198AD35CF9E}"/>
              </a:ext>
            </a:extLst>
          </p:cNvPr>
          <p:cNvSpPr/>
          <p:nvPr/>
        </p:nvSpPr>
        <p:spPr>
          <a:xfrm>
            <a:off x="4731836" y="2220947"/>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0" name="Rectangle 9">
            <a:extLst>
              <a:ext uri="{FF2B5EF4-FFF2-40B4-BE49-F238E27FC236}">
                <a16:creationId xmlns:a16="http://schemas.microsoft.com/office/drawing/2014/main" id="{1BFA893B-1E45-4476-8D1E-BEEF0FD9A156}"/>
              </a:ext>
            </a:extLst>
          </p:cNvPr>
          <p:cNvSpPr/>
          <p:nvPr/>
        </p:nvSpPr>
        <p:spPr>
          <a:xfrm>
            <a:off x="4731836" y="2830547"/>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1" name="Rectangle 10">
            <a:extLst>
              <a:ext uri="{FF2B5EF4-FFF2-40B4-BE49-F238E27FC236}">
                <a16:creationId xmlns:a16="http://schemas.microsoft.com/office/drawing/2014/main" id="{74D7E6AA-34DF-4793-86B0-D5B1F77FA3E1}"/>
              </a:ext>
            </a:extLst>
          </p:cNvPr>
          <p:cNvSpPr/>
          <p:nvPr/>
        </p:nvSpPr>
        <p:spPr>
          <a:xfrm>
            <a:off x="6332036" y="1611347"/>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2" name="Rectangle 11">
            <a:extLst>
              <a:ext uri="{FF2B5EF4-FFF2-40B4-BE49-F238E27FC236}">
                <a16:creationId xmlns:a16="http://schemas.microsoft.com/office/drawing/2014/main" id="{3F8164A8-4D2B-410F-996A-F60FF476BC23}"/>
              </a:ext>
            </a:extLst>
          </p:cNvPr>
          <p:cNvSpPr/>
          <p:nvPr/>
        </p:nvSpPr>
        <p:spPr>
          <a:xfrm>
            <a:off x="7924800" y="2209800"/>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3" name="Rectangle 12">
            <a:extLst>
              <a:ext uri="{FF2B5EF4-FFF2-40B4-BE49-F238E27FC236}">
                <a16:creationId xmlns:a16="http://schemas.microsoft.com/office/drawing/2014/main" id="{54962C5F-A2D7-4A1C-9E53-1D4A8AB47B6C}"/>
              </a:ext>
            </a:extLst>
          </p:cNvPr>
          <p:cNvSpPr/>
          <p:nvPr/>
        </p:nvSpPr>
        <p:spPr>
          <a:xfrm>
            <a:off x="7924800" y="2830547"/>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4" name="Rectangle 13">
            <a:extLst>
              <a:ext uri="{FF2B5EF4-FFF2-40B4-BE49-F238E27FC236}">
                <a16:creationId xmlns:a16="http://schemas.microsoft.com/office/drawing/2014/main" id="{0F9D9416-FDD5-462F-A577-87400D7ADD00}"/>
              </a:ext>
            </a:extLst>
          </p:cNvPr>
          <p:cNvSpPr/>
          <p:nvPr/>
        </p:nvSpPr>
        <p:spPr>
          <a:xfrm>
            <a:off x="1828800" y="4031165"/>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5" name="Rectangle 14">
            <a:extLst>
              <a:ext uri="{FF2B5EF4-FFF2-40B4-BE49-F238E27FC236}">
                <a16:creationId xmlns:a16="http://schemas.microsoft.com/office/drawing/2014/main" id="{768D6897-FD37-4EBD-A7B4-F13F0F81438F}"/>
              </a:ext>
            </a:extLst>
          </p:cNvPr>
          <p:cNvSpPr/>
          <p:nvPr/>
        </p:nvSpPr>
        <p:spPr>
          <a:xfrm>
            <a:off x="1828800" y="4343400"/>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6" name="Rectangle 15">
            <a:extLst>
              <a:ext uri="{FF2B5EF4-FFF2-40B4-BE49-F238E27FC236}">
                <a16:creationId xmlns:a16="http://schemas.microsoft.com/office/drawing/2014/main" id="{8BA29A47-497B-456E-B283-97652F5E2995}"/>
              </a:ext>
            </a:extLst>
          </p:cNvPr>
          <p:cNvSpPr/>
          <p:nvPr/>
        </p:nvSpPr>
        <p:spPr>
          <a:xfrm>
            <a:off x="1828800" y="4648200"/>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7" name="Rectangle 16">
            <a:extLst>
              <a:ext uri="{FF2B5EF4-FFF2-40B4-BE49-F238E27FC236}">
                <a16:creationId xmlns:a16="http://schemas.microsoft.com/office/drawing/2014/main" id="{AC4D6BB7-486D-464E-BA68-08DF7124C6A3}"/>
              </a:ext>
            </a:extLst>
          </p:cNvPr>
          <p:cNvSpPr/>
          <p:nvPr/>
        </p:nvSpPr>
        <p:spPr>
          <a:xfrm>
            <a:off x="1794522" y="6096000"/>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8" name="Rectangle 17">
            <a:extLst>
              <a:ext uri="{FF2B5EF4-FFF2-40B4-BE49-F238E27FC236}">
                <a16:creationId xmlns:a16="http://schemas.microsoft.com/office/drawing/2014/main" id="{24D7B63F-C73B-4426-BF7D-2F9E73CB96E6}"/>
              </a:ext>
            </a:extLst>
          </p:cNvPr>
          <p:cNvSpPr/>
          <p:nvPr/>
        </p:nvSpPr>
        <p:spPr>
          <a:xfrm>
            <a:off x="1794522" y="6400800"/>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19" name="Rectangle 18">
            <a:extLst>
              <a:ext uri="{FF2B5EF4-FFF2-40B4-BE49-F238E27FC236}">
                <a16:creationId xmlns:a16="http://schemas.microsoft.com/office/drawing/2014/main" id="{E6DB9E49-17C1-400B-AC4A-3DC4FDEC8BA1}"/>
              </a:ext>
            </a:extLst>
          </p:cNvPr>
          <p:cNvSpPr/>
          <p:nvPr/>
        </p:nvSpPr>
        <p:spPr>
          <a:xfrm>
            <a:off x="1828800" y="4038600"/>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20" name="Rectangle 19">
            <a:extLst>
              <a:ext uri="{FF2B5EF4-FFF2-40B4-BE49-F238E27FC236}">
                <a16:creationId xmlns:a16="http://schemas.microsoft.com/office/drawing/2014/main" id="{2566974A-771F-4192-8952-0E9306E53796}"/>
              </a:ext>
            </a:extLst>
          </p:cNvPr>
          <p:cNvSpPr/>
          <p:nvPr/>
        </p:nvSpPr>
        <p:spPr>
          <a:xfrm>
            <a:off x="1794522" y="5783765"/>
            <a:ext cx="6587478" cy="3122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
        <p:nvSpPr>
          <p:cNvPr id="21" name="Rectangle 20">
            <a:extLst>
              <a:ext uri="{FF2B5EF4-FFF2-40B4-BE49-F238E27FC236}">
                <a16:creationId xmlns:a16="http://schemas.microsoft.com/office/drawing/2014/main" id="{0A2A41BC-1EC3-487E-B4FF-49BF184593A3}"/>
              </a:ext>
            </a:extLst>
          </p:cNvPr>
          <p:cNvSpPr/>
          <p:nvPr/>
        </p:nvSpPr>
        <p:spPr>
          <a:xfrm>
            <a:off x="2590800" y="1600200"/>
            <a:ext cx="678364" cy="2936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eaLnBrk="1" hangingPunct="1"/>
            <a:endParaRPr lang="en-US">
              <a:solidFill>
                <a:srgbClr val="FFFFFF"/>
              </a:solidFill>
            </a:endParaRPr>
          </a:p>
        </p:txBody>
      </p:sp>
    </p:spTree>
    <p:extLst>
      <p:ext uri="{BB962C8B-B14F-4D97-AF65-F5344CB8AC3E}">
        <p14:creationId xmlns:p14="http://schemas.microsoft.com/office/powerpoint/2010/main" val="39254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9"/>
                                        </p:tgtEl>
                                      </p:cBhvr>
                                    </p:animEffect>
                                    <p:set>
                                      <p:cBhvr>
                                        <p:cTn id="103" dur="1" fill="hold">
                                          <p:stCondLst>
                                            <p:cond delay="499"/>
                                          </p:stCondLst>
                                        </p:cTn>
                                        <p:tgtEl>
                                          <p:spTgt spid="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2"/>
                                        </p:tgtEl>
                                      </p:cBhvr>
                                    </p:animEffect>
                                    <p:set>
                                      <p:cBhvr>
                                        <p:cTn id="111" dur="1" fill="hold">
                                          <p:stCondLst>
                                            <p:cond delay="499"/>
                                          </p:stCondLst>
                                        </p:cTn>
                                        <p:tgtEl>
                                          <p:spTgt spid="1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17"/>
                                        </p:tgtEl>
                                      </p:cBhvr>
                                    </p:animEffect>
                                    <p:set>
                                      <p:cBhvr>
                                        <p:cTn id="116" dur="1" fill="hold">
                                          <p:stCondLst>
                                            <p:cond delay="499"/>
                                          </p:stCondLst>
                                        </p:cTn>
                                        <p:tgtEl>
                                          <p:spTgt spid="1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2"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fade">
                                      <p:cBhvr>
                                        <p:cTn id="124" dur="500"/>
                                        <p:tgtEl>
                                          <p:spTgt spid="1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2" nodeType="clickEffect">
                                  <p:stCondLst>
                                    <p:cond delay="0"/>
                                  </p:stCondLst>
                                  <p:childTnLst>
                                    <p:set>
                                      <p:cBhvr>
                                        <p:cTn id="128" dur="1" fill="hold">
                                          <p:stCondLst>
                                            <p:cond delay="0"/>
                                          </p:stCondLst>
                                        </p:cTn>
                                        <p:tgtEl>
                                          <p:spTgt spid="11"/>
                                        </p:tgtEl>
                                        <p:attrNameLst>
                                          <p:attrName>style.visibility</p:attrName>
                                        </p:attrNameLst>
                                      </p:cBhvr>
                                      <p:to>
                                        <p:strVal val="visible"/>
                                      </p:to>
                                    </p:set>
                                    <p:animEffect transition="in" filter="fade">
                                      <p:cBhvr>
                                        <p:cTn id="129" dur="500"/>
                                        <p:tgtEl>
                                          <p:spTgt spid="1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fade">
                                      <p:cBhvr>
                                        <p:cTn id="1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P spid="9" grpId="1" animBg="1"/>
      <p:bldP spid="10" grpId="0" animBg="1"/>
      <p:bldP spid="11" grpId="0" animBg="1"/>
      <p:bldP spid="11" grpId="1" animBg="1"/>
      <p:bldP spid="11" grpId="2"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24</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89857" y="322124"/>
            <a:ext cx="8229600" cy="868362"/>
          </a:xfrm>
        </p:spPr>
        <p:txBody>
          <a:bodyPr/>
          <a:lstStyle/>
          <a:p>
            <a:r>
              <a:rPr lang="en-AU" sz="4000" b="1" dirty="0"/>
              <a:t>U.S. Nominal &amp; Real GDP </a:t>
            </a:r>
            <a:br>
              <a:rPr lang="en-AU" sz="4000" b="1" dirty="0"/>
            </a:br>
            <a:r>
              <a:rPr lang="en-AU" sz="4000" b="1" dirty="0"/>
              <a:t>(Real GDP is in 2012 dollars)</a:t>
            </a:r>
          </a:p>
        </p:txBody>
      </p:sp>
      <p:pic>
        <p:nvPicPr>
          <p:cNvPr id="2" name="Picture 1">
            <a:extLst>
              <a:ext uri="{FF2B5EF4-FFF2-40B4-BE49-F238E27FC236}">
                <a16:creationId xmlns:a16="http://schemas.microsoft.com/office/drawing/2014/main" id="{AE60FA86-19B2-49E1-BDAC-5E230D705ECF}"/>
              </a:ext>
            </a:extLst>
          </p:cNvPr>
          <p:cNvPicPr>
            <a:picLocks noChangeAspect="1"/>
          </p:cNvPicPr>
          <p:nvPr/>
        </p:nvPicPr>
        <p:blipFill>
          <a:blip r:embed="rId3"/>
          <a:stretch>
            <a:fillRect/>
          </a:stretch>
        </p:blipFill>
        <p:spPr>
          <a:xfrm>
            <a:off x="711654" y="1752600"/>
            <a:ext cx="6886575" cy="4472616"/>
          </a:xfrm>
          <a:prstGeom prst="rect">
            <a:avLst/>
          </a:prstGeom>
        </p:spPr>
      </p:pic>
      <p:sp>
        <p:nvSpPr>
          <p:cNvPr id="7" name="TextBox 6">
            <a:extLst>
              <a:ext uri="{FF2B5EF4-FFF2-40B4-BE49-F238E27FC236}">
                <a16:creationId xmlns:a16="http://schemas.microsoft.com/office/drawing/2014/main" id="{479ED2ED-D453-4492-8AC1-263DF5A4FFF0}"/>
              </a:ext>
            </a:extLst>
          </p:cNvPr>
          <p:cNvSpPr txBox="1"/>
          <p:nvPr/>
        </p:nvSpPr>
        <p:spPr>
          <a:xfrm>
            <a:off x="6858000" y="2514600"/>
            <a:ext cx="1676400" cy="523220"/>
          </a:xfrm>
          <a:prstGeom prst="rect">
            <a:avLst/>
          </a:prstGeom>
          <a:noFill/>
        </p:spPr>
        <p:txBody>
          <a:bodyPr wrap="square" rtlCol="0">
            <a:spAutoFit/>
          </a:bodyPr>
          <a:lstStyle/>
          <a:p>
            <a:r>
              <a:rPr lang="en-US" sz="2800" dirty="0">
                <a:solidFill>
                  <a:srgbClr val="58697D"/>
                </a:solidFill>
                <a:latin typeface="+mj-lt"/>
              </a:rPr>
              <a:t>Inflation</a:t>
            </a:r>
          </a:p>
        </p:txBody>
      </p:sp>
    </p:spTree>
    <p:extLst>
      <p:ext uri="{BB962C8B-B14F-4D97-AF65-F5344CB8AC3E}">
        <p14:creationId xmlns:p14="http://schemas.microsoft.com/office/powerpoint/2010/main" val="186227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ABB2-ED7C-4B70-A219-AA033F8025B4}"/>
              </a:ext>
            </a:extLst>
          </p:cNvPr>
          <p:cNvSpPr>
            <a:spLocks noGrp="1"/>
          </p:cNvSpPr>
          <p:nvPr>
            <p:ph type="title"/>
          </p:nvPr>
        </p:nvSpPr>
        <p:spPr>
          <a:xfrm>
            <a:off x="457200" y="274638"/>
            <a:ext cx="8229600" cy="868362"/>
          </a:xfrm>
        </p:spPr>
        <p:txBody>
          <a:bodyPr/>
          <a:lstStyle/>
          <a:p>
            <a:r>
              <a:rPr lang="en-AU" sz="4000" b="1" dirty="0"/>
              <a:t>Three Uses of GDP Data</a:t>
            </a:r>
          </a:p>
        </p:txBody>
      </p:sp>
      <p:sp>
        <p:nvSpPr>
          <p:cNvPr id="3" name="Content Placeholder 2">
            <a:extLst>
              <a:ext uri="{FF2B5EF4-FFF2-40B4-BE49-F238E27FC236}">
                <a16:creationId xmlns:a16="http://schemas.microsoft.com/office/drawing/2014/main" id="{39EEFCD8-DB52-4BF8-9E16-2743369882E1}"/>
              </a:ext>
            </a:extLst>
          </p:cNvPr>
          <p:cNvSpPr>
            <a:spLocks noGrp="1"/>
          </p:cNvSpPr>
          <p:nvPr>
            <p:ph idx="1"/>
          </p:nvPr>
        </p:nvSpPr>
        <p:spPr>
          <a:xfrm>
            <a:off x="457200" y="1447800"/>
            <a:ext cx="4419600" cy="4525963"/>
          </a:xfrm>
        </p:spPr>
        <p:txBody>
          <a:bodyPr/>
          <a:lstStyle/>
          <a:p>
            <a:r>
              <a:rPr lang="en-US" dirty="0">
                <a:latin typeface="Times New Roman" panose="02020603050405020304" pitchFamily="18" charset="0"/>
                <a:cs typeface="Times New Roman" panose="02020603050405020304" pitchFamily="18" charset="0"/>
              </a:rPr>
              <a:t>What are the three uses of GDP?</a:t>
            </a:r>
          </a:p>
          <a:p>
            <a:r>
              <a:rPr lang="en-US" dirty="0">
                <a:latin typeface="Times New Roman" panose="02020603050405020304" pitchFamily="18" charset="0"/>
                <a:cs typeface="Times New Roman" panose="02020603050405020304" pitchFamily="18" charset="0"/>
              </a:rPr>
              <a:t>1. Measuring economic growth.</a:t>
            </a:r>
          </a:p>
          <a:p>
            <a:r>
              <a:rPr lang="en-US" dirty="0">
                <a:latin typeface="Times New Roman" panose="02020603050405020304" pitchFamily="18" charset="0"/>
                <a:cs typeface="Times New Roman" panose="02020603050405020304" pitchFamily="18" charset="0"/>
              </a:rPr>
              <a:t>2. Measuring living standards.</a:t>
            </a:r>
          </a:p>
          <a:p>
            <a:r>
              <a:rPr lang="en-US" dirty="0">
                <a:latin typeface="Times New Roman" panose="02020603050405020304" pitchFamily="18" charset="0"/>
                <a:cs typeface="Times New Roman" panose="02020603050405020304" pitchFamily="18" charset="0"/>
              </a:rPr>
              <a:t>3. Determining whether an economy is experiencing recession or expansion.</a:t>
            </a:r>
          </a:p>
        </p:txBody>
      </p:sp>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pic>
        <p:nvPicPr>
          <p:cNvPr id="5" name="Picture Placeholder 7" descr="A woman carrying a basket full of plastic-wrapped packages over her head in a large crowd.">
            <a:extLst>
              <a:ext uri="{FF2B5EF4-FFF2-40B4-BE49-F238E27FC236}">
                <a16:creationId xmlns:a16="http://schemas.microsoft.com/office/drawing/2014/main" id="{079BBE0C-0F4C-4857-98E1-079F1DD8F142}"/>
              </a:ext>
            </a:extLst>
          </p:cNvPr>
          <p:cNvPicPr>
            <a:picLocks noChangeAspect="1"/>
          </p:cNvPicPr>
          <p:nvPr/>
        </p:nvPicPr>
        <p:blipFill rotWithShape="1">
          <a:blip r:embed="rId3">
            <a:extLst>
              <a:ext uri="{28A0092B-C50C-407E-A947-70E740481C1C}">
                <a14:useLocalDpi xmlns:a14="http://schemas.microsoft.com/office/drawing/2010/main" val="0"/>
              </a:ext>
            </a:extLst>
          </a:blip>
          <a:srcRect l="24428" t="1650" r="23663" b="1581"/>
          <a:stretch/>
        </p:blipFill>
        <p:spPr>
          <a:xfrm>
            <a:off x="5333999" y="1676400"/>
            <a:ext cx="3352799" cy="4138580"/>
          </a:xfrm>
          <a:prstGeom prst="rect">
            <a:avLst/>
          </a:prstGeom>
        </p:spPr>
      </p:pic>
    </p:spTree>
    <p:extLst>
      <p:ext uri="{BB962C8B-B14F-4D97-AF65-F5344CB8AC3E}">
        <p14:creationId xmlns:p14="http://schemas.microsoft.com/office/powerpoint/2010/main" val="220370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ABB2-ED7C-4B70-A219-AA033F8025B4}"/>
              </a:ext>
            </a:extLst>
          </p:cNvPr>
          <p:cNvSpPr>
            <a:spLocks noGrp="1"/>
          </p:cNvSpPr>
          <p:nvPr>
            <p:ph type="title"/>
          </p:nvPr>
        </p:nvSpPr>
        <p:spPr>
          <a:xfrm>
            <a:off x="457200" y="274638"/>
            <a:ext cx="8229600" cy="868362"/>
          </a:xfrm>
        </p:spPr>
        <p:txBody>
          <a:bodyPr/>
          <a:lstStyle/>
          <a:p>
            <a:r>
              <a:rPr lang="en-AU" sz="4000" b="1" dirty="0"/>
              <a:t>1. Measuring Economic Growth </a:t>
            </a:r>
          </a:p>
        </p:txBody>
      </p:sp>
      <p:sp>
        <p:nvSpPr>
          <p:cNvPr id="3" name="Content Placeholder 2">
            <a:extLst>
              <a:ext uri="{FF2B5EF4-FFF2-40B4-BE49-F238E27FC236}">
                <a16:creationId xmlns:a16="http://schemas.microsoft.com/office/drawing/2014/main" id="{39EEFCD8-DB52-4BF8-9E16-2743369882E1}"/>
              </a:ext>
            </a:extLst>
          </p:cNvPr>
          <p:cNvSpPr>
            <a:spLocks noGrp="1"/>
          </p:cNvSpPr>
          <p:nvPr>
            <p:ph idx="1"/>
          </p:nvPr>
        </p:nvSpPr>
        <p:spPr>
          <a:xfrm>
            <a:off x="457200" y="1371600"/>
            <a:ext cx="8229600" cy="4984750"/>
          </a:xfrm>
        </p:spPr>
        <p:txBody>
          <a:bodyPr/>
          <a:lstStyle/>
          <a:p>
            <a:r>
              <a:rPr lang="en-US" dirty="0">
                <a:latin typeface="Times New Roman" panose="02020603050405020304" pitchFamily="18" charset="0"/>
                <a:cs typeface="Times New Roman" panose="02020603050405020304" pitchFamily="18" charset="0"/>
              </a:rPr>
              <a:t>GDP data can also be used to measure economic growth over time or changes in average living standards.</a:t>
            </a:r>
          </a:p>
          <a:p>
            <a:r>
              <a:rPr lang="en-US" dirty="0">
                <a:latin typeface="Times New Roman" panose="02020603050405020304" pitchFamily="18" charset="0"/>
                <a:cs typeface="Times New Roman" panose="02020603050405020304" pitchFamily="18" charset="0"/>
              </a:rPr>
              <a:t>Economic growth: the percentage change in real per capita GDP.</a:t>
            </a:r>
          </a:p>
          <a:p>
            <a:r>
              <a:rPr lang="en-US" dirty="0">
                <a:latin typeface="Times New Roman" panose="02020603050405020304" pitchFamily="18" charset="0"/>
                <a:cs typeface="Times New Roman" panose="02020603050405020304" pitchFamily="18" charset="0"/>
              </a:rPr>
              <a:t>Have to adjust GDP for inflation</a:t>
            </a:r>
          </a:p>
        </p:txBody>
      </p:sp>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26</a:t>
            </a:fld>
            <a:endParaRPr lang="en-US"/>
          </a:p>
        </p:txBody>
      </p:sp>
    </p:spTree>
    <p:extLst>
      <p:ext uri="{BB962C8B-B14F-4D97-AF65-F5344CB8AC3E}">
        <p14:creationId xmlns:p14="http://schemas.microsoft.com/office/powerpoint/2010/main" val="215265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27</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685800" y="317500"/>
            <a:ext cx="7772400" cy="868362"/>
          </a:xfrm>
        </p:spPr>
        <p:txBody>
          <a:bodyPr/>
          <a:lstStyle/>
          <a:p>
            <a:r>
              <a:rPr lang="en-AU" sz="4000" b="1" dirty="0"/>
              <a:t>Computing Real GDP</a:t>
            </a:r>
          </a:p>
        </p:txBody>
      </p:sp>
      <p:sp>
        <p:nvSpPr>
          <p:cNvPr id="9" name="Rectangle 8">
            <a:extLst>
              <a:ext uri="{FF2B5EF4-FFF2-40B4-BE49-F238E27FC236}">
                <a16:creationId xmlns:a16="http://schemas.microsoft.com/office/drawing/2014/main" id="{E47D0591-02DC-4D03-A3DE-62350DCB2F2C}"/>
              </a:ext>
            </a:extLst>
          </p:cNvPr>
          <p:cNvSpPr/>
          <p:nvPr/>
        </p:nvSpPr>
        <p:spPr>
          <a:xfrm>
            <a:off x="457200" y="1626212"/>
            <a:ext cx="2775325" cy="4832092"/>
          </a:xfrm>
          <a:prstGeom prst="rect">
            <a:avLst/>
          </a:prstGeom>
        </p:spPr>
        <p:txBody>
          <a:bodyPr wrap="square">
            <a:spAutoFit/>
          </a:bodyPr>
          <a:lstStyle/>
          <a:p>
            <a:r>
              <a:rPr lang="en-AU" sz="2800" b="1" dirty="0">
                <a:latin typeface="Times New Roman" panose="02020603050405020304" pitchFamily="18" charset="0"/>
                <a:cs typeface="Times New Roman" panose="02020603050405020304" pitchFamily="18" charset="0"/>
              </a:rPr>
              <a:t>Two steps:</a:t>
            </a:r>
          </a:p>
          <a:p>
            <a:endParaRPr lang="en-AU" sz="2800" dirty="0">
              <a:latin typeface="Times New Roman" panose="02020603050405020304" pitchFamily="18" charset="0"/>
              <a:cs typeface="Times New Roman" panose="02020603050405020304" pitchFamily="18" charset="0"/>
            </a:endParaRPr>
          </a:p>
          <a:p>
            <a:r>
              <a:rPr lang="en-AU" sz="2800" dirty="0">
                <a:latin typeface="Times New Roman" panose="02020603050405020304" pitchFamily="18" charset="0"/>
                <a:cs typeface="Times New Roman" panose="02020603050405020304" pitchFamily="18" charset="0"/>
              </a:rPr>
              <a:t>1. Divide to filter out current prices.</a:t>
            </a:r>
          </a:p>
          <a:p>
            <a:r>
              <a:rPr lang="en-AU" sz="2800" dirty="0">
                <a:latin typeface="Times New Roman" panose="02020603050405020304" pitchFamily="18" charset="0"/>
                <a:cs typeface="Times New Roman" panose="02020603050405020304" pitchFamily="18" charset="0"/>
              </a:rPr>
              <a:t>2. Multiply to input base-period prices.</a:t>
            </a:r>
          </a:p>
          <a:p>
            <a:endParaRPr lang="en-AU" sz="2800" dirty="0">
              <a:latin typeface="Times New Roman" panose="02020603050405020304" pitchFamily="18" charset="0"/>
              <a:cs typeface="Times New Roman" panose="02020603050405020304" pitchFamily="18" charset="0"/>
            </a:endParaRPr>
          </a:p>
          <a:p>
            <a:r>
              <a:rPr lang="en-AU" sz="2800" dirty="0">
                <a:latin typeface="Times New Roman" panose="02020603050405020304" pitchFamily="18" charset="0"/>
                <a:cs typeface="Times New Roman" panose="02020603050405020304" pitchFamily="18" charset="0"/>
              </a:rPr>
              <a:t>Compute 2021 real GDP in 2012 dollars.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7FCCAF0-CAE7-40E6-B1FF-8A8306FE44CD}"/>
                  </a:ext>
                </a:extLst>
              </p:cNvPr>
              <p:cNvSpPr txBox="1"/>
              <p:nvPr/>
            </p:nvSpPr>
            <p:spPr>
              <a:xfrm>
                <a:off x="3443048" y="5658763"/>
                <a:ext cx="5343129"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rgbClr val="58697D"/>
                          </a:solidFill>
                          <a:latin typeface="Cambria Math" panose="02040503050406030204" pitchFamily="18" charset="0"/>
                        </a:rPr>
                        <m:t>𝑅𝑒𝑎𝑙</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𝐺𝐷𝑃</m:t>
                      </m:r>
                      <m:r>
                        <a:rPr lang="en-US" sz="2800" i="1">
                          <a:solidFill>
                            <a:srgbClr val="58697D"/>
                          </a:solidFill>
                          <a:latin typeface="Cambria Math" panose="02040503050406030204" pitchFamily="18" charset="0"/>
                        </a:rPr>
                        <m:t>=</m:t>
                      </m:r>
                      <m:f>
                        <m:fPr>
                          <m:ctrlPr>
                            <a:rPr lang="en-US" sz="2800" i="1">
                              <a:solidFill>
                                <a:srgbClr val="58697D"/>
                              </a:solidFill>
                              <a:latin typeface="Cambria Math" panose="02040503050406030204" pitchFamily="18" charset="0"/>
                            </a:rPr>
                          </m:ctrlPr>
                        </m:fPr>
                        <m:num>
                          <m:r>
                            <a:rPr lang="en-US" sz="2800" i="1">
                              <a:solidFill>
                                <a:srgbClr val="58697D"/>
                              </a:solidFill>
                              <a:latin typeface="Cambria Math" panose="02040503050406030204" pitchFamily="18" charset="0"/>
                            </a:rPr>
                            <m:t>𝑁𝑜𝑚𝑖𝑛𝑎𝑙</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𝐺𝐷𝑃</m:t>
                          </m:r>
                          <m:r>
                            <a:rPr lang="en-US" sz="2800" i="1">
                              <a:solidFill>
                                <a:srgbClr val="58697D"/>
                              </a:solidFill>
                              <a:latin typeface="Cambria Math" panose="02040503050406030204" pitchFamily="18" charset="0"/>
                            </a:rPr>
                            <m:t> </m:t>
                          </m:r>
                        </m:num>
                        <m:den>
                          <m:r>
                            <a:rPr lang="en-US" sz="2800" i="1">
                              <a:solidFill>
                                <a:srgbClr val="58697D"/>
                              </a:solidFill>
                              <a:latin typeface="Cambria Math" panose="02040503050406030204" pitchFamily="18" charset="0"/>
                            </a:rPr>
                            <m:t>𝑃𝑟𝑖𝑐𝑒</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𝐿𝑒𝑣𝑒𝑙</m:t>
                          </m:r>
                        </m:den>
                      </m:f>
                      <m:r>
                        <a:rPr lang="en-US" sz="2800" i="1">
                          <a:solidFill>
                            <a:srgbClr val="58697D"/>
                          </a:solidFill>
                          <a:latin typeface="Cambria Math" panose="02040503050406030204" pitchFamily="18" charset="0"/>
                          <a:ea typeface="Cambria Math" panose="02040503050406030204" pitchFamily="18" charset="0"/>
                        </a:rPr>
                        <m:t>×</m:t>
                      </m:r>
                      <m:r>
                        <a:rPr lang="en-US" sz="2800" spc="-150">
                          <a:solidFill>
                            <a:srgbClr val="58697D"/>
                          </a:solidFill>
                          <a:latin typeface="Cambria Math" panose="02040503050406030204" pitchFamily="18" charset="0"/>
                          <a:ea typeface="Cambria Math" panose="02040503050406030204" pitchFamily="18" charset="0"/>
                        </a:rPr>
                        <m:t> </m:t>
                      </m:r>
                      <m:r>
                        <a:rPr lang="en-US" sz="2800" i="1">
                          <a:solidFill>
                            <a:srgbClr val="58697D"/>
                          </a:solidFill>
                          <a:latin typeface="Cambria Math" panose="02040503050406030204" pitchFamily="18" charset="0"/>
                          <a:ea typeface="Cambria Math" panose="02040503050406030204" pitchFamily="18" charset="0"/>
                        </a:rPr>
                        <m:t>100</m:t>
                      </m:r>
                    </m:oMath>
                  </m:oMathPara>
                </a14:m>
                <a:endParaRPr lang="en-US" sz="2800" dirty="0">
                  <a:solidFill>
                    <a:srgbClr val="58697D"/>
                  </a:solidFill>
                </a:endParaRPr>
              </a:p>
            </p:txBody>
          </p:sp>
        </mc:Choice>
        <mc:Fallback xmlns="">
          <p:sp>
            <p:nvSpPr>
              <p:cNvPr id="10" name="TextBox 9">
                <a:extLst>
                  <a:ext uri="{FF2B5EF4-FFF2-40B4-BE49-F238E27FC236}">
                    <a16:creationId xmlns:a16="http://schemas.microsoft.com/office/drawing/2014/main" id="{07FCCAF0-CAE7-40E6-B1FF-8A8306FE44CD}"/>
                  </a:ext>
                </a:extLst>
              </p:cNvPr>
              <p:cNvSpPr txBox="1">
                <a:spLocks noRot="1" noChangeAspect="1" noMove="1" noResize="1" noEditPoints="1" noAdjustHandles="1" noChangeArrowheads="1" noChangeShapeType="1" noTextEdit="1"/>
              </p:cNvSpPr>
              <p:nvPr/>
            </p:nvSpPr>
            <p:spPr>
              <a:xfrm>
                <a:off x="3443048" y="5658763"/>
                <a:ext cx="5343129" cy="818237"/>
              </a:xfrm>
              <a:prstGeom prst="rect">
                <a:avLst/>
              </a:prstGeom>
              <a:blipFill>
                <a:blip r:embed="rId3"/>
                <a:stretch>
                  <a:fillRect/>
                </a:stretch>
              </a:blipFill>
            </p:spPr>
            <p:txBody>
              <a:bodyPr/>
              <a:lstStyle/>
              <a:p>
                <a:r>
                  <a:rPr lang="en-AU">
                    <a:noFill/>
                  </a:rPr>
                  <a:t> </a:t>
                </a:r>
              </a:p>
            </p:txBody>
          </p:sp>
        </mc:Fallback>
      </mc:AlternateContent>
      <p:pic>
        <p:nvPicPr>
          <p:cNvPr id="2" name="Picture 1">
            <a:extLst>
              <a:ext uri="{FF2B5EF4-FFF2-40B4-BE49-F238E27FC236}">
                <a16:creationId xmlns:a16="http://schemas.microsoft.com/office/drawing/2014/main" id="{DBDEECE6-2ECB-4ADF-9177-29FE95469446}"/>
              </a:ext>
            </a:extLst>
          </p:cNvPr>
          <p:cNvPicPr>
            <a:picLocks noChangeAspect="1"/>
          </p:cNvPicPr>
          <p:nvPr/>
        </p:nvPicPr>
        <p:blipFill>
          <a:blip r:embed="rId4"/>
          <a:stretch>
            <a:fillRect/>
          </a:stretch>
        </p:blipFill>
        <p:spPr>
          <a:xfrm>
            <a:off x="3421277" y="1626212"/>
            <a:ext cx="5407038" cy="3952195"/>
          </a:xfrm>
          <a:prstGeom prst="rect">
            <a:avLst/>
          </a:prstGeom>
        </p:spPr>
      </p:pic>
    </p:spTree>
    <p:extLst>
      <p:ext uri="{BB962C8B-B14F-4D97-AF65-F5344CB8AC3E}">
        <p14:creationId xmlns:p14="http://schemas.microsoft.com/office/powerpoint/2010/main" val="378013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EA366-CDAE-4007-8B04-805848525A8C}"/>
              </a:ext>
            </a:extLst>
          </p:cNvPr>
          <p:cNvSpPr>
            <a:spLocks noGrp="1"/>
          </p:cNvSpPr>
          <p:nvPr>
            <p:ph idx="1"/>
          </p:nvPr>
        </p:nvSpPr>
        <p:spPr/>
        <p:txBody>
          <a:bodyPr/>
          <a:lstStyle/>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2021 real GDP in 2012 prices is $ 19,490          billion.</a:t>
            </a:r>
          </a:p>
        </p:txBody>
      </p:sp>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868362"/>
          </a:xfrm>
        </p:spPr>
        <p:txBody>
          <a:bodyPr/>
          <a:lstStyle/>
          <a:p>
            <a:r>
              <a:rPr lang="en-AU" sz="4000" b="1" dirty="0"/>
              <a:t>Computing Real GDP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6307-2286-4870-91B7-C6DC2BB01599}"/>
                  </a:ext>
                </a:extLst>
              </p:cNvPr>
              <p:cNvSpPr txBox="1"/>
              <p:nvPr/>
            </p:nvSpPr>
            <p:spPr>
              <a:xfrm>
                <a:off x="1242728" y="1676400"/>
                <a:ext cx="5343129"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rgbClr val="58697D"/>
                          </a:solidFill>
                          <a:latin typeface="Cambria Math" panose="02040503050406030204" pitchFamily="18" charset="0"/>
                        </a:rPr>
                        <m:t>𝑅𝑒𝑎𝑙</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𝐺𝐷𝑃</m:t>
                      </m:r>
                      <m:r>
                        <a:rPr lang="en-US" sz="2800" i="1">
                          <a:solidFill>
                            <a:srgbClr val="58697D"/>
                          </a:solidFill>
                          <a:latin typeface="Cambria Math" panose="02040503050406030204" pitchFamily="18" charset="0"/>
                        </a:rPr>
                        <m:t>=</m:t>
                      </m:r>
                      <m:f>
                        <m:fPr>
                          <m:ctrlPr>
                            <a:rPr lang="en-US" sz="2800" i="1">
                              <a:solidFill>
                                <a:srgbClr val="58697D"/>
                              </a:solidFill>
                              <a:latin typeface="Cambria Math" panose="02040503050406030204" pitchFamily="18" charset="0"/>
                            </a:rPr>
                          </m:ctrlPr>
                        </m:fPr>
                        <m:num>
                          <m:r>
                            <a:rPr lang="en-US" sz="2800" i="1">
                              <a:solidFill>
                                <a:srgbClr val="58697D"/>
                              </a:solidFill>
                              <a:latin typeface="Cambria Math" panose="02040503050406030204" pitchFamily="18" charset="0"/>
                            </a:rPr>
                            <m:t>𝑁𝑜𝑚𝑖𝑛𝑎𝑙</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𝐺𝐷𝑃</m:t>
                          </m:r>
                          <m:r>
                            <a:rPr lang="en-US" sz="2800" i="1">
                              <a:solidFill>
                                <a:srgbClr val="58697D"/>
                              </a:solidFill>
                              <a:latin typeface="Cambria Math" panose="02040503050406030204" pitchFamily="18" charset="0"/>
                            </a:rPr>
                            <m:t> </m:t>
                          </m:r>
                        </m:num>
                        <m:den>
                          <m:r>
                            <a:rPr lang="en-US" sz="2800" i="1">
                              <a:solidFill>
                                <a:srgbClr val="58697D"/>
                              </a:solidFill>
                              <a:latin typeface="Cambria Math" panose="02040503050406030204" pitchFamily="18" charset="0"/>
                            </a:rPr>
                            <m:t>𝑃𝑟𝑖𝑐𝑒</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𝐿𝑒𝑣𝑒𝑙</m:t>
                          </m:r>
                        </m:den>
                      </m:f>
                      <m:r>
                        <a:rPr lang="en-US" sz="2800" i="1">
                          <a:solidFill>
                            <a:srgbClr val="58697D"/>
                          </a:solidFill>
                          <a:latin typeface="Cambria Math" panose="02040503050406030204" pitchFamily="18" charset="0"/>
                          <a:ea typeface="Cambria Math" panose="02040503050406030204" pitchFamily="18" charset="0"/>
                        </a:rPr>
                        <m:t>×</m:t>
                      </m:r>
                      <m:r>
                        <a:rPr lang="en-US" sz="2800" spc="-150">
                          <a:solidFill>
                            <a:srgbClr val="58697D"/>
                          </a:solidFill>
                          <a:latin typeface="Cambria Math" panose="02040503050406030204" pitchFamily="18" charset="0"/>
                          <a:ea typeface="Cambria Math" panose="02040503050406030204" pitchFamily="18" charset="0"/>
                        </a:rPr>
                        <m:t> </m:t>
                      </m:r>
                      <m:r>
                        <a:rPr lang="en-US" sz="2800" i="1">
                          <a:solidFill>
                            <a:srgbClr val="58697D"/>
                          </a:solidFill>
                          <a:latin typeface="Cambria Math" panose="02040503050406030204" pitchFamily="18" charset="0"/>
                          <a:ea typeface="Cambria Math" panose="02040503050406030204" pitchFamily="18" charset="0"/>
                        </a:rPr>
                        <m:t>100</m:t>
                      </m:r>
                    </m:oMath>
                  </m:oMathPara>
                </a14:m>
                <a:endParaRPr lang="en-US" sz="2800" dirty="0">
                  <a:solidFill>
                    <a:srgbClr val="58697D"/>
                  </a:solidFill>
                </a:endParaRPr>
              </a:p>
            </p:txBody>
          </p:sp>
        </mc:Choice>
        <mc:Fallback xmlns="">
          <p:sp>
            <p:nvSpPr>
              <p:cNvPr id="6" name="TextBox 5">
                <a:extLst>
                  <a:ext uri="{FF2B5EF4-FFF2-40B4-BE49-F238E27FC236}">
                    <a16:creationId xmlns:a16="http://schemas.microsoft.com/office/drawing/2014/main" id="{22FA6307-2286-4870-91B7-C6DC2BB01599}"/>
                  </a:ext>
                </a:extLst>
              </p:cNvPr>
              <p:cNvSpPr txBox="1">
                <a:spLocks noRot="1" noChangeAspect="1" noMove="1" noResize="1" noEditPoints="1" noAdjustHandles="1" noChangeArrowheads="1" noChangeShapeType="1" noTextEdit="1"/>
              </p:cNvSpPr>
              <p:nvPr/>
            </p:nvSpPr>
            <p:spPr>
              <a:xfrm>
                <a:off x="1242728" y="1676400"/>
                <a:ext cx="5343129" cy="818237"/>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DCDB7E-CF25-4515-93B1-885FA72A97F6}"/>
                  </a:ext>
                </a:extLst>
              </p:cNvPr>
              <p:cNvSpPr txBox="1"/>
              <p:nvPr/>
            </p:nvSpPr>
            <p:spPr>
              <a:xfrm>
                <a:off x="1286271" y="2819400"/>
                <a:ext cx="4703852" cy="809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58697D"/>
                          </a:solidFill>
                          <a:latin typeface="Cambria Math" panose="02040503050406030204" pitchFamily="18" charset="0"/>
                        </a:rPr>
                        <m:t>𝑅𝑒𝑎𝑙</m:t>
                      </m:r>
                      <m:r>
                        <a:rPr lang="en-US" sz="2800" i="1" smtClean="0">
                          <a:solidFill>
                            <a:srgbClr val="58697D"/>
                          </a:solidFill>
                          <a:latin typeface="Cambria Math" panose="02040503050406030204" pitchFamily="18" charset="0"/>
                        </a:rPr>
                        <m:t> </m:t>
                      </m:r>
                      <m:r>
                        <a:rPr lang="en-US" sz="2800" i="1" smtClean="0">
                          <a:solidFill>
                            <a:srgbClr val="58697D"/>
                          </a:solidFill>
                          <a:latin typeface="Cambria Math" panose="02040503050406030204" pitchFamily="18" charset="0"/>
                        </a:rPr>
                        <m:t>𝐺𝐷𝑃</m:t>
                      </m:r>
                      <m:r>
                        <a:rPr lang="en-US" sz="2800" i="1" smtClean="0">
                          <a:solidFill>
                            <a:srgbClr val="58697D"/>
                          </a:solidFill>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𝟐𝟐</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𝟗𝟗𝟖</m:t>
                          </m:r>
                          <m:r>
                            <a:rPr lang="en-US" sz="2800" b="1" i="1" smtClean="0">
                              <a:solidFill>
                                <a:srgbClr val="FF0000"/>
                              </a:solidFill>
                              <a:latin typeface="Cambria Math" panose="02040503050406030204" pitchFamily="18" charset="0"/>
                            </a:rPr>
                            <m:t>    </m:t>
                          </m:r>
                        </m:num>
                        <m:den>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𝟏𝟏𝟖</m:t>
                          </m:r>
                          <m:r>
                            <a:rPr lang="en-US" sz="2800" b="1" i="1" smtClean="0">
                              <a:solidFill>
                                <a:srgbClr val="FF0000"/>
                              </a:solidFill>
                              <a:latin typeface="Cambria Math" panose="02040503050406030204" pitchFamily="18" charset="0"/>
                            </a:rPr>
                            <m:t>         </m:t>
                          </m:r>
                        </m:den>
                      </m:f>
                      <m:r>
                        <a:rPr lang="en-US" sz="2800" i="1">
                          <a:solidFill>
                            <a:srgbClr val="58697D"/>
                          </a:solidFill>
                          <a:latin typeface="Cambria Math" panose="02040503050406030204" pitchFamily="18" charset="0"/>
                          <a:ea typeface="Cambria Math" panose="02040503050406030204" pitchFamily="18" charset="0"/>
                        </a:rPr>
                        <m:t>×</m:t>
                      </m:r>
                      <m:r>
                        <a:rPr lang="en-US" sz="2800" spc="-150">
                          <a:solidFill>
                            <a:srgbClr val="58697D"/>
                          </a:solidFill>
                          <a:latin typeface="Cambria Math" panose="02040503050406030204" pitchFamily="18" charset="0"/>
                          <a:ea typeface="Cambria Math" panose="02040503050406030204" pitchFamily="18" charset="0"/>
                        </a:rPr>
                        <m:t> </m:t>
                      </m:r>
                      <m:r>
                        <a:rPr lang="en-US" sz="2800" i="1">
                          <a:solidFill>
                            <a:srgbClr val="58697D"/>
                          </a:solidFill>
                          <a:latin typeface="Cambria Math" panose="02040503050406030204" pitchFamily="18" charset="0"/>
                          <a:ea typeface="Cambria Math" panose="02040503050406030204" pitchFamily="18" charset="0"/>
                        </a:rPr>
                        <m:t>100</m:t>
                      </m:r>
                    </m:oMath>
                  </m:oMathPara>
                </a14:m>
                <a:endParaRPr lang="en-US" sz="2800" dirty="0">
                  <a:solidFill>
                    <a:srgbClr val="58697D"/>
                  </a:solidFill>
                </a:endParaRPr>
              </a:p>
            </p:txBody>
          </p:sp>
        </mc:Choice>
        <mc:Fallback xmlns="">
          <p:sp>
            <p:nvSpPr>
              <p:cNvPr id="7" name="TextBox 6">
                <a:extLst>
                  <a:ext uri="{FF2B5EF4-FFF2-40B4-BE49-F238E27FC236}">
                    <a16:creationId xmlns:a16="http://schemas.microsoft.com/office/drawing/2014/main" id="{6ADCDB7E-CF25-4515-93B1-885FA72A97F6}"/>
                  </a:ext>
                </a:extLst>
              </p:cNvPr>
              <p:cNvSpPr txBox="1">
                <a:spLocks noRot="1" noChangeAspect="1" noMove="1" noResize="1" noEditPoints="1" noAdjustHandles="1" noChangeArrowheads="1" noChangeShapeType="1" noTextEdit="1"/>
              </p:cNvSpPr>
              <p:nvPr/>
            </p:nvSpPr>
            <p:spPr>
              <a:xfrm>
                <a:off x="1286271" y="2819400"/>
                <a:ext cx="4703852" cy="809645"/>
              </a:xfrm>
              <a:prstGeom prst="rect">
                <a:avLst/>
              </a:prstGeom>
              <a:blipFill>
                <a:blip r:embed="rId4"/>
                <a:stretch>
                  <a:fillRect l="-1348" t="-9375" r="-1348" b="-31250"/>
                </a:stretch>
              </a:blipFill>
            </p:spPr>
            <p:txBody>
              <a:bodyPr/>
              <a:lstStyle/>
              <a:p>
                <a:r>
                  <a:rPr lang="en-US">
                    <a:noFill/>
                  </a:rPr>
                  <a:t> </a:t>
                </a:r>
              </a:p>
            </p:txBody>
          </p:sp>
        </mc:Fallback>
      </mc:AlternateContent>
    </p:spTree>
    <p:extLst>
      <p:ext uri="{BB962C8B-B14F-4D97-AF65-F5344CB8AC3E}">
        <p14:creationId xmlns:p14="http://schemas.microsoft.com/office/powerpoint/2010/main" val="38841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2B036A-CD55-4D7B-806F-39213E963431}"/>
              </a:ext>
            </a:extLst>
          </p:cNvPr>
          <p:cNvSpPr>
            <a:spLocks noGrp="1"/>
          </p:cNvSpPr>
          <p:nvPr>
            <p:ph type="title"/>
          </p:nvPr>
        </p:nvSpPr>
        <p:spPr>
          <a:xfrm>
            <a:off x="457200" y="228600"/>
            <a:ext cx="8229600" cy="914400"/>
          </a:xfrm>
        </p:spPr>
        <p:txBody>
          <a:bodyPr/>
          <a:lstStyle/>
          <a:p>
            <a:r>
              <a:rPr lang="en-AU" sz="4000" b="1" dirty="0"/>
              <a:t>Growth Rates</a:t>
            </a:r>
            <a:endParaRPr lang="en-AU" sz="4000"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21B1D7E-3D5B-4617-A60C-2B7D7C110919}"/>
                  </a:ext>
                </a:extLst>
              </p:cNvPr>
              <p:cNvSpPr>
                <a:spLocks noGrp="1"/>
              </p:cNvSpPr>
              <p:nvPr>
                <p:ph idx="1"/>
              </p:nvPr>
            </p:nvSpPr>
            <p:spPr>
              <a:xfrm>
                <a:off x="609599" y="1417637"/>
                <a:ext cx="7848601" cy="4983163"/>
              </a:xfrm>
            </p:spPr>
            <p:txBody>
              <a:bodyPr/>
              <a:lstStyle/>
              <a:p>
                <a:r>
                  <a:rPr lang="en-US" dirty="0">
                    <a:latin typeface="Times New Roman" panose="02020603050405020304" pitchFamily="18" charset="0"/>
                    <a:cs typeface="Times New Roman" panose="02020603050405020304" pitchFamily="18" charset="0"/>
                  </a:rPr>
                  <a:t>The rate of change of nominal GDP from one year to the next</a:t>
                </a:r>
              </a:p>
              <a:p>
                <a:pPr marL="0" indent="0">
                  <a:buNone/>
                </a:pPr>
                <a:r>
                  <a:rPr lang="en-AU"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AU" i="1">
                            <a:solidFill>
                              <a:schemeClr val="tx1">
                                <a:lumMod val="75000"/>
                                <a:lumOff val="25000"/>
                              </a:schemeClr>
                            </a:solidFill>
                            <a:latin typeface="Cambria Math" panose="02040503050406030204" pitchFamily="18" charset="0"/>
                            <a:cs typeface="Calibri" panose="020F0502020204030204" pitchFamily="34" charset="0"/>
                          </a:rPr>
                        </m:ctrlPr>
                      </m:dPr>
                      <m:e>
                        <m:f>
                          <m:fPr>
                            <m:ctrlPr>
                              <a:rPr lang="en-AU" i="1">
                                <a:solidFill>
                                  <a:schemeClr val="tx1">
                                    <a:lumMod val="75000"/>
                                    <a:lumOff val="25000"/>
                                  </a:schemeClr>
                                </a:solidFill>
                                <a:latin typeface="Cambria Math" panose="02040503050406030204" pitchFamily="18" charset="0"/>
                                <a:cs typeface="Calibri" panose="020F0502020204030204" pitchFamily="34" charset="0"/>
                              </a:rPr>
                            </m:ctrlPr>
                          </m:fPr>
                          <m:num>
                            <m:sSub>
                              <m:sSubPr>
                                <m:ctrlPr>
                                  <a:rPr lang="en-AU" i="1">
                                    <a:solidFill>
                                      <a:schemeClr val="tx1">
                                        <a:lumMod val="75000"/>
                                        <a:lumOff val="25000"/>
                                      </a:schemeClr>
                                    </a:solidFill>
                                    <a:latin typeface="Cambria Math" panose="02040503050406030204" pitchFamily="18" charset="0"/>
                                    <a:cs typeface="Calibri" panose="020F0502020204030204" pitchFamily="34" charset="0"/>
                                  </a:rPr>
                                </m:ctrlPr>
                              </m:sSubPr>
                              <m:e>
                                <m:r>
                                  <a:rPr lang="en-AU" b="1" i="0" smtClean="0">
                                    <a:solidFill>
                                      <a:schemeClr val="tx1">
                                        <a:lumMod val="75000"/>
                                        <a:lumOff val="25000"/>
                                      </a:schemeClr>
                                    </a:solidFill>
                                    <a:latin typeface="Cambria Math" panose="02040503050406030204" pitchFamily="18" charset="0"/>
                                    <a:cs typeface="Calibri" panose="020F0502020204030204" pitchFamily="34" charset="0"/>
                                  </a:rPr>
                                  <m:t>𝐕𝐚𝐥𝐮𝐞</m:t>
                                </m:r>
                              </m:e>
                              <m:sub>
                                <m:r>
                                  <m:rPr>
                                    <m:sty m:val="p"/>
                                  </m:rPr>
                                  <a:rPr lang="en-AU">
                                    <a:solidFill>
                                      <a:schemeClr val="tx1">
                                        <a:lumMod val="75000"/>
                                        <a:lumOff val="25000"/>
                                      </a:schemeClr>
                                    </a:solidFill>
                                    <a:latin typeface="Cambria Math" panose="02040503050406030204" pitchFamily="18" charset="0"/>
                                    <a:cs typeface="Calibri" panose="020F0502020204030204" pitchFamily="34" charset="0"/>
                                  </a:rPr>
                                  <m:t>t</m:t>
                                </m:r>
                              </m:sub>
                            </m:sSub>
                            <m:r>
                              <a:rPr lang="en-AU">
                                <a:solidFill>
                                  <a:schemeClr val="tx1">
                                    <a:lumMod val="75000"/>
                                    <a:lumOff val="25000"/>
                                  </a:schemeClr>
                                </a:solidFill>
                                <a:latin typeface="Cambria Math" panose="02040503050406030204" pitchFamily="18" charset="0"/>
                                <a:cs typeface="Calibri" panose="020F0502020204030204" pitchFamily="34" charset="0"/>
                              </a:rPr>
                              <m:t>−</m:t>
                            </m:r>
                            <m:sSub>
                              <m:sSubPr>
                                <m:ctrlPr>
                                  <a:rPr lang="en-AU" i="1">
                                    <a:solidFill>
                                      <a:schemeClr val="tx1">
                                        <a:lumMod val="75000"/>
                                        <a:lumOff val="25000"/>
                                      </a:schemeClr>
                                    </a:solidFill>
                                    <a:latin typeface="Cambria Math" panose="02040503050406030204" pitchFamily="18" charset="0"/>
                                    <a:cs typeface="Calibri" panose="020F0502020204030204" pitchFamily="34" charset="0"/>
                                  </a:rPr>
                                </m:ctrlPr>
                              </m:sSubPr>
                              <m:e>
                                <m:r>
                                  <a:rPr lang="en-AU" b="1" i="0" smtClean="0">
                                    <a:solidFill>
                                      <a:schemeClr val="tx1">
                                        <a:lumMod val="75000"/>
                                        <a:lumOff val="25000"/>
                                      </a:schemeClr>
                                    </a:solidFill>
                                    <a:latin typeface="Cambria Math" panose="02040503050406030204" pitchFamily="18" charset="0"/>
                                    <a:cs typeface="Calibri" panose="020F0502020204030204" pitchFamily="34" charset="0"/>
                                  </a:rPr>
                                  <m:t>𝐕𝐚𝐥𝐮𝐞</m:t>
                                </m:r>
                              </m:e>
                              <m:sub>
                                <m:r>
                                  <m:rPr>
                                    <m:sty m:val="p"/>
                                  </m:rPr>
                                  <a:rPr lang="en-AU">
                                    <a:solidFill>
                                      <a:schemeClr val="tx1">
                                        <a:lumMod val="75000"/>
                                        <a:lumOff val="25000"/>
                                      </a:schemeClr>
                                    </a:solidFill>
                                    <a:latin typeface="Cambria Math" panose="02040503050406030204" pitchFamily="18" charset="0"/>
                                    <a:cs typeface="Calibri" panose="020F0502020204030204" pitchFamily="34" charset="0"/>
                                  </a:rPr>
                                  <m:t>t</m:t>
                                </m:r>
                                <m:r>
                                  <a:rPr lang="en-AU">
                                    <a:solidFill>
                                      <a:schemeClr val="tx1">
                                        <a:lumMod val="75000"/>
                                        <a:lumOff val="25000"/>
                                      </a:schemeClr>
                                    </a:solidFill>
                                    <a:latin typeface="Cambria Math" panose="02040503050406030204" pitchFamily="18" charset="0"/>
                                    <a:cs typeface="Calibri" panose="020F0502020204030204" pitchFamily="34" charset="0"/>
                                  </a:rPr>
                                  <m:t>−1</m:t>
                                </m:r>
                              </m:sub>
                            </m:sSub>
                          </m:num>
                          <m:den>
                            <m:sSub>
                              <m:sSubPr>
                                <m:ctrlPr>
                                  <a:rPr lang="en-AU" i="1">
                                    <a:solidFill>
                                      <a:schemeClr val="tx1">
                                        <a:lumMod val="75000"/>
                                        <a:lumOff val="25000"/>
                                      </a:schemeClr>
                                    </a:solidFill>
                                    <a:latin typeface="Cambria Math" panose="02040503050406030204" pitchFamily="18" charset="0"/>
                                    <a:cs typeface="Calibri" panose="020F0502020204030204" pitchFamily="34" charset="0"/>
                                  </a:rPr>
                                </m:ctrlPr>
                              </m:sSubPr>
                              <m:e>
                                <m:r>
                                  <a:rPr lang="en-AU" b="1" i="0" smtClean="0">
                                    <a:solidFill>
                                      <a:schemeClr val="tx1">
                                        <a:lumMod val="75000"/>
                                        <a:lumOff val="25000"/>
                                      </a:schemeClr>
                                    </a:solidFill>
                                    <a:latin typeface="Cambria Math" panose="02040503050406030204" pitchFamily="18" charset="0"/>
                                    <a:cs typeface="Calibri" panose="020F0502020204030204" pitchFamily="34" charset="0"/>
                                  </a:rPr>
                                  <m:t>𝐕𝐚𝐥𝐮𝐞</m:t>
                                </m:r>
                              </m:e>
                              <m:sub>
                                <m:r>
                                  <m:rPr>
                                    <m:sty m:val="p"/>
                                  </m:rPr>
                                  <a:rPr lang="en-AU">
                                    <a:solidFill>
                                      <a:schemeClr val="tx1">
                                        <a:lumMod val="75000"/>
                                        <a:lumOff val="25000"/>
                                      </a:schemeClr>
                                    </a:solidFill>
                                    <a:latin typeface="Cambria Math" panose="02040503050406030204" pitchFamily="18" charset="0"/>
                                    <a:cs typeface="Calibri" panose="020F0502020204030204" pitchFamily="34" charset="0"/>
                                  </a:rPr>
                                  <m:t>t</m:t>
                                </m:r>
                                <m:r>
                                  <a:rPr lang="en-AU">
                                    <a:solidFill>
                                      <a:schemeClr val="tx1">
                                        <a:lumMod val="75000"/>
                                        <a:lumOff val="25000"/>
                                      </a:schemeClr>
                                    </a:solidFill>
                                    <a:latin typeface="Cambria Math" panose="02040503050406030204" pitchFamily="18" charset="0"/>
                                    <a:cs typeface="Calibri" panose="020F0502020204030204" pitchFamily="34" charset="0"/>
                                  </a:rPr>
                                  <m:t>−1</m:t>
                                </m:r>
                              </m:sub>
                            </m:sSub>
                          </m:den>
                        </m:f>
                      </m:e>
                    </m:d>
                    <m:r>
                      <a:rPr lang="en-AU">
                        <a:solidFill>
                          <a:schemeClr val="tx1">
                            <a:lumMod val="75000"/>
                            <a:lumOff val="25000"/>
                          </a:schemeClr>
                        </a:solidFill>
                        <a:latin typeface="Cambria Math" panose="02040503050406030204" pitchFamily="18" charset="0"/>
                        <a:cs typeface="Calibri" panose="020F0502020204030204" pitchFamily="34" charset="0"/>
                      </a:rPr>
                      <m:t>×</m:t>
                    </m:r>
                    <m:r>
                      <a:rPr lang="en-AU">
                        <a:solidFill>
                          <a:schemeClr val="tx1">
                            <a:lumMod val="75000"/>
                            <a:lumOff val="25000"/>
                          </a:schemeClr>
                        </a:solidFill>
                        <a:latin typeface="Cambria Math" panose="02040503050406030204" pitchFamily="18" charset="0"/>
                        <a:cs typeface="Calibri" panose="020F0502020204030204" pitchFamily="34" charset="0"/>
                      </a:rPr>
                      <m:t>𝟏𝟎𝟎</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 𝑡 is the current period value, and 𝑡−1 is the previous period value. </a:t>
                </a:r>
              </a:p>
              <a:p>
                <a:r>
                  <a:rPr lang="en-US" dirty="0">
                    <a:latin typeface="Times New Roman" panose="02020603050405020304" pitchFamily="18" charset="0"/>
                    <a:cs typeface="Times New Roman" panose="02020603050405020304" pitchFamily="18" charset="0"/>
                  </a:rPr>
                  <a:t>Can use this to calculate % change in nominal GDP, price level &amp; real GDP.</a:t>
                </a:r>
              </a:p>
            </p:txBody>
          </p:sp>
        </mc:Choice>
        <mc:Fallback xmlns="">
          <p:sp>
            <p:nvSpPr>
              <p:cNvPr id="2" name="Content Placeholder 1">
                <a:extLst>
                  <a:ext uri="{FF2B5EF4-FFF2-40B4-BE49-F238E27FC236}">
                    <a16:creationId xmlns:a16="http://schemas.microsoft.com/office/drawing/2014/main" id="{A21B1D7E-3D5B-4617-A60C-2B7D7C110919}"/>
                  </a:ext>
                </a:extLst>
              </p:cNvPr>
              <p:cNvSpPr>
                <a:spLocks noGrp="1" noRot="1" noChangeAspect="1" noMove="1" noResize="1" noEditPoints="1" noAdjustHandles="1" noChangeArrowheads="1" noChangeShapeType="1" noTextEdit="1"/>
              </p:cNvSpPr>
              <p:nvPr>
                <p:ph idx="1"/>
              </p:nvPr>
            </p:nvSpPr>
            <p:spPr>
              <a:xfrm>
                <a:off x="609599" y="1417637"/>
                <a:ext cx="7848601" cy="4983163"/>
              </a:xfrm>
              <a:blipFill>
                <a:blip r:embed="rId3"/>
                <a:stretch>
                  <a:fillRect l="-1786" t="-1714" r="-1320"/>
                </a:stretch>
              </a:blipFill>
            </p:spPr>
            <p:txBody>
              <a:bodyPr/>
              <a:lstStyle/>
              <a:p>
                <a:r>
                  <a:rPr lang="en-AU">
                    <a:noFill/>
                  </a:rPr>
                  <a:t> </a:t>
                </a:r>
              </a:p>
            </p:txBody>
          </p:sp>
        </mc:Fallback>
      </mc:AlternateContent>
      <p:sp>
        <p:nvSpPr>
          <p:cNvPr id="3" name="Slide Number Placeholder 2">
            <a:extLst>
              <a:ext uri="{FF2B5EF4-FFF2-40B4-BE49-F238E27FC236}">
                <a16:creationId xmlns:a16="http://schemas.microsoft.com/office/drawing/2014/main" id="{0AD768E1-5599-4905-AF1E-516018002DD4}"/>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spTree>
    <p:extLst>
      <p:ext uri="{BB962C8B-B14F-4D97-AF65-F5344CB8AC3E}">
        <p14:creationId xmlns:p14="http://schemas.microsoft.com/office/powerpoint/2010/main" val="25701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7B53-674A-459E-A474-8A520CB2B6D1}"/>
              </a:ext>
            </a:extLst>
          </p:cNvPr>
          <p:cNvSpPr>
            <a:spLocks noGrp="1"/>
          </p:cNvSpPr>
          <p:nvPr>
            <p:ph type="title"/>
          </p:nvPr>
        </p:nvSpPr>
        <p:spPr>
          <a:xfrm>
            <a:off x="457200" y="274638"/>
            <a:ext cx="8229600" cy="792162"/>
          </a:xfrm>
        </p:spPr>
        <p:txBody>
          <a:bodyPr/>
          <a:lstStyle/>
          <a:p>
            <a:r>
              <a:rPr lang="en-AU" sz="4000" b="1" dirty="0"/>
              <a:t>Big Questions</a:t>
            </a:r>
          </a:p>
        </p:txBody>
      </p:sp>
      <p:sp>
        <p:nvSpPr>
          <p:cNvPr id="3" name="Content Placeholder 2">
            <a:extLst>
              <a:ext uri="{FF2B5EF4-FFF2-40B4-BE49-F238E27FC236}">
                <a16:creationId xmlns:a16="http://schemas.microsoft.com/office/drawing/2014/main" id="{EA887F42-B783-4E45-872D-6F7093B2C660}"/>
              </a:ext>
            </a:extLst>
          </p:cNvPr>
          <p:cNvSpPr>
            <a:spLocks noGrp="1"/>
          </p:cNvSpPr>
          <p:nvPr>
            <p:ph idx="1"/>
          </p:nvPr>
        </p:nvSpPr>
        <p:spPr>
          <a:xfrm>
            <a:off x="457200" y="1371600"/>
            <a:ext cx="8229600" cy="4754563"/>
          </a:xfrm>
        </p:spPr>
        <p:txBody>
          <a:bodyPr/>
          <a:lstStyle/>
          <a:p>
            <a:r>
              <a:rPr lang="en-US" dirty="0">
                <a:latin typeface="Times New Roman" panose="02020603050405020304" pitchFamily="18" charset="0"/>
                <a:cs typeface="Times New Roman" panose="02020603050405020304" pitchFamily="18" charset="0"/>
              </a:rPr>
              <a:t>1. How is macroeconomics different from microeconomics?</a:t>
            </a:r>
          </a:p>
          <a:p>
            <a:r>
              <a:rPr lang="en-US" dirty="0">
                <a:latin typeface="Times New Roman" panose="02020603050405020304" pitchFamily="18" charset="0"/>
                <a:cs typeface="Times New Roman" panose="02020603050405020304" pitchFamily="18" charset="0"/>
              </a:rPr>
              <a:t>2. How is GDP computed?</a:t>
            </a:r>
          </a:p>
          <a:p>
            <a:r>
              <a:rPr lang="en-US" dirty="0">
                <a:latin typeface="Times New Roman" panose="02020603050405020304" pitchFamily="18" charset="0"/>
                <a:cs typeface="Times New Roman" panose="02020603050405020304" pitchFamily="18" charset="0"/>
              </a:rPr>
              <a:t>3. What does GDP tell us about the economy?</a:t>
            </a:r>
          </a:p>
          <a:p>
            <a:r>
              <a:rPr lang="en-US" dirty="0">
                <a:latin typeface="Times New Roman" panose="02020603050405020304" pitchFamily="18" charset="0"/>
                <a:cs typeface="Times New Roman" panose="02020603050405020304" pitchFamily="18" charset="0"/>
              </a:rPr>
              <a:t>4. What are some shortcomings of GDP data?</a:t>
            </a:r>
          </a:p>
        </p:txBody>
      </p:sp>
      <p:sp>
        <p:nvSpPr>
          <p:cNvPr id="4" name="Slide Number Placeholder 3">
            <a:extLst>
              <a:ext uri="{FF2B5EF4-FFF2-40B4-BE49-F238E27FC236}">
                <a16:creationId xmlns:a16="http://schemas.microsoft.com/office/drawing/2014/main" id="{758FF0A0-4B59-4374-B481-1453CB088101}"/>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293238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DEA366-CDAE-4007-8B04-805848525A8C}"/>
                  </a:ext>
                </a:extLst>
              </p:cNvPr>
              <p:cNvSpPr>
                <a:spLocks noGrp="1"/>
              </p:cNvSpPr>
              <p:nvPr>
                <p:ph idx="1"/>
              </p:nvPr>
            </p:nvSpPr>
            <p:spPr/>
            <p:txBody>
              <a:bodyPr/>
              <a:lstStyle/>
              <a:p>
                <a:endParaRPr lang="en-AU" dirty="0"/>
              </a:p>
              <a:p>
                <a:endParaRPr lang="en-AU" dirty="0"/>
              </a:p>
              <a:p>
                <a:pPr marL="0" indent="0">
                  <a:buNone/>
                </a:pPr>
                <a14:m>
                  <m:oMathPara xmlns:m="http://schemas.openxmlformats.org/officeDocument/2006/math">
                    <m:oMathParaPr>
                      <m:jc m:val="left"/>
                    </m:oMathParaPr>
                    <m:oMath xmlns:m="http://schemas.openxmlformats.org/officeDocument/2006/math">
                      <m:r>
                        <a:rPr lang="en-US" sz="2800">
                          <a:latin typeface="Cambria Math" panose="02040503050406030204" pitchFamily="18" charset="0"/>
                          <a:ea typeface="Cambria Math" panose="02040503050406030204" pitchFamily="18" charset="0"/>
                        </a:rPr>
                        <m:t>= </m:t>
                      </m:r>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a:latin typeface="Cambria Math" panose="02040503050406030204" pitchFamily="18" charset="0"/>
                                  <a:ea typeface="Cambria Math" panose="02040503050406030204" pitchFamily="18" charset="0"/>
                                </a:rPr>
                                <m:t>𝐺𝐷𝑃</m:t>
                              </m:r>
                            </m:e>
                            <m:sub>
                              <m:r>
                                <a:rPr lang="en-US" sz="2800">
                                  <a:latin typeface="Cambria Math" panose="02040503050406030204" pitchFamily="18" charset="0"/>
                                  <a:ea typeface="Cambria Math" panose="02040503050406030204" pitchFamily="18" charset="0"/>
                                </a:rPr>
                                <m:t>20</m:t>
                              </m:r>
                              <m:r>
                                <a:rPr lang="en-AU" sz="2800" b="0" i="0" smtClean="0">
                                  <a:latin typeface="Cambria Math" panose="02040503050406030204" pitchFamily="18" charset="0"/>
                                  <a:ea typeface="Cambria Math" panose="02040503050406030204" pitchFamily="18" charset="0"/>
                                </a:rPr>
                                <m:t>2</m:t>
                              </m:r>
                              <m:r>
                                <a:rPr lang="en-US" sz="2800">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a:latin typeface="Cambria Math" panose="02040503050406030204" pitchFamily="18" charset="0"/>
                                  <a:ea typeface="Cambria Math" panose="02040503050406030204" pitchFamily="18" charset="0"/>
                                </a:rPr>
                                <m:t>𝐺𝐷𝑃</m:t>
                              </m:r>
                            </m:e>
                            <m:sub>
                              <m:r>
                                <a:rPr lang="en-US" sz="2800">
                                  <a:latin typeface="Cambria Math" panose="02040503050406030204" pitchFamily="18" charset="0"/>
                                  <a:ea typeface="Cambria Math" panose="02040503050406030204" pitchFamily="18" charset="0"/>
                                </a:rPr>
                                <m:t>20</m:t>
                              </m:r>
                              <m:r>
                                <a:rPr lang="en-AU" sz="2800" b="0" i="0" smtClean="0">
                                  <a:latin typeface="Cambria Math" panose="02040503050406030204" pitchFamily="18" charset="0"/>
                                  <a:ea typeface="Cambria Math" panose="02040503050406030204" pitchFamily="18" charset="0"/>
                                </a:rPr>
                                <m:t>20</m:t>
                              </m:r>
                            </m:sub>
                          </m:sSub>
                        </m:num>
                        <m:den>
                          <m:sSub>
                            <m:sSubPr>
                              <m:ctrlPr>
                                <a:rPr lang="en-US" sz="2800" i="1">
                                  <a:latin typeface="Cambria Math" panose="02040503050406030204" pitchFamily="18" charset="0"/>
                                  <a:ea typeface="Cambria Math" panose="02040503050406030204" pitchFamily="18" charset="0"/>
                                </a:rPr>
                              </m:ctrlPr>
                            </m:sSubPr>
                            <m:e>
                              <m:r>
                                <a:rPr lang="en-US" sz="2800">
                                  <a:latin typeface="Cambria Math" panose="02040503050406030204" pitchFamily="18" charset="0"/>
                                  <a:ea typeface="Cambria Math" panose="02040503050406030204" pitchFamily="18" charset="0"/>
                                </a:rPr>
                                <m:t>𝐺𝐷𝑃</m:t>
                              </m:r>
                            </m:e>
                            <m:sub>
                              <m:r>
                                <a:rPr lang="en-US" sz="2800">
                                  <a:latin typeface="Cambria Math" panose="02040503050406030204" pitchFamily="18" charset="0"/>
                                  <a:ea typeface="Cambria Math" panose="02040503050406030204" pitchFamily="18" charset="0"/>
                                </a:rPr>
                                <m:t>20</m:t>
                              </m:r>
                              <m:r>
                                <a:rPr lang="en-AU" sz="2800" b="0" i="0" smtClean="0">
                                  <a:latin typeface="Cambria Math" panose="02040503050406030204" pitchFamily="18" charset="0"/>
                                  <a:ea typeface="Cambria Math" panose="02040503050406030204" pitchFamily="18" charset="0"/>
                                </a:rPr>
                                <m:t>20</m:t>
                              </m:r>
                            </m:sub>
                          </m:sSub>
                        </m:den>
                      </m:f>
                      <m:r>
                        <a:rPr lang="en-US" sz="2800">
                          <a:latin typeface="Cambria Math" panose="02040503050406030204" pitchFamily="18" charset="0"/>
                          <a:ea typeface="Cambria Math" panose="02040503050406030204" pitchFamily="18" charset="0"/>
                        </a:rPr>
                        <m:t>×100</m:t>
                      </m:r>
                    </m:oMath>
                  </m:oMathPara>
                </a14:m>
                <a:endParaRPr lang="en-US" sz="2800" dirty="0">
                  <a:latin typeface="Cambria Math" panose="02040503050406030204" pitchFamily="18" charset="0"/>
                  <a:ea typeface="Cambria Math" panose="02040503050406030204" pitchFamily="18" charset="0"/>
                </a:endParaRPr>
              </a:p>
              <a:p>
                <a:pPr>
                  <a:spcAft>
                    <a:spcPts val="1200"/>
                  </a:spcAft>
                </a:pPr>
                <a14:m>
                  <m:oMath xmlns:m="http://schemas.openxmlformats.org/officeDocument/2006/math">
                    <m:r>
                      <a:rPr lang="en-US" sz="2800">
                        <a:latin typeface="Cambria Math" panose="02040503050406030204" pitchFamily="18" charset="0"/>
                      </a:rPr>
                      <m:t>= </m:t>
                    </m:r>
                    <m:f>
                      <m:fPr>
                        <m:ctrlPr>
                          <a:rPr lang="en-US" sz="2800" b="1" i="1" smtClean="0">
                            <a:solidFill>
                              <a:srgbClr val="FF0000"/>
                            </a:solidFill>
                            <a:latin typeface="Cambria Math" panose="02040503050406030204" pitchFamily="18" charset="0"/>
                            <a:ea typeface="Cambria Math" panose="02040503050406030204" pitchFamily="18" charset="0"/>
                          </a:rPr>
                        </m:ctrlPr>
                      </m:fPr>
                      <m:num>
                        <m:r>
                          <a:rPr lang="en-US" sz="2800" b="1" i="1" smtClean="0">
                            <a:solidFill>
                              <a:srgbClr val="FF0000"/>
                            </a:solidFill>
                            <a:latin typeface="Cambria Math" panose="02040503050406030204" pitchFamily="18" charset="0"/>
                            <a:ea typeface="Cambria Math" panose="02040503050406030204" pitchFamily="18" charset="0"/>
                          </a:rPr>
                          <m:t>𝟐𝟐</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𝟗𝟗𝟖</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𝟐𝟎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𝟖𝟗𝟒</m:t>
                        </m:r>
                      </m:num>
                      <m:den>
                        <m:r>
                          <a:rPr lang="en-US" sz="2800" b="1" i="1" smtClean="0">
                            <a:solidFill>
                              <a:srgbClr val="FF0000"/>
                            </a:solidFill>
                            <a:latin typeface="Cambria Math" panose="02040503050406030204" pitchFamily="18" charset="0"/>
                            <a:ea typeface="Cambria Math" panose="02040503050406030204" pitchFamily="18" charset="0"/>
                          </a:rPr>
                          <m:t>𝟐𝟎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𝟖𝟗𝟒</m:t>
                        </m:r>
                      </m:den>
                    </m:f>
                    <m:r>
                      <a:rPr lang="en-US" sz="2800">
                        <a:latin typeface="Cambria Math" panose="02040503050406030204" pitchFamily="18" charset="0"/>
                      </a:rPr>
                      <m:t>×100</m:t>
                    </m:r>
                  </m:oMath>
                </a14:m>
                <a:endParaRPr lang="en-US" sz="2800" dirty="0">
                  <a:latin typeface="Cambria Math" panose="02040503050406030204" pitchFamily="18" charset="0"/>
                </a:endParaRPr>
              </a:p>
              <a:p>
                <a:pPr>
                  <a:spcAft>
                    <a:spcPts val="1200"/>
                  </a:spcAft>
                </a:pPr>
                <a:r>
                  <a:rPr lang="en-US" sz="2800" dirty="0">
                    <a:latin typeface="Cambria Math" panose="02040503050406030204" pitchFamily="18" charset="0"/>
                  </a:rPr>
                  <a:t>=  10.1%</a:t>
                </a:r>
                <a:endParaRPr lang="en-AU" dirty="0"/>
              </a:p>
              <a:p>
                <a:endParaRPr lang="en-AU" dirty="0"/>
              </a:p>
            </p:txBody>
          </p:sp>
        </mc:Choice>
        <mc:Fallback xmlns="">
          <p:sp>
            <p:nvSpPr>
              <p:cNvPr id="3" name="Content Placeholder 2">
                <a:extLst>
                  <a:ext uri="{FF2B5EF4-FFF2-40B4-BE49-F238E27FC236}">
                    <a16:creationId xmlns:a16="http://schemas.microsoft.com/office/drawing/2014/main" id="{0CDEA366-CDAE-4007-8B04-805848525A8C}"/>
                  </a:ext>
                </a:extLst>
              </p:cNvPr>
              <p:cNvSpPr>
                <a:spLocks noGrp="1" noRot="1" noChangeAspect="1" noMove="1" noResize="1" noEditPoints="1" noAdjustHandles="1" noChangeArrowheads="1" noChangeShapeType="1" noTextEdit="1"/>
              </p:cNvSpPr>
              <p:nvPr>
                <p:ph idx="1"/>
              </p:nvPr>
            </p:nvSpPr>
            <p:spPr>
              <a:blipFill>
                <a:blip r:embed="rId2"/>
                <a:stretch>
                  <a:fillRect l="-13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868362"/>
          </a:xfrm>
        </p:spPr>
        <p:txBody>
          <a:bodyPr/>
          <a:lstStyle/>
          <a:p>
            <a:r>
              <a:rPr lang="en-AU" sz="4000" b="1" dirty="0"/>
              <a:t>Nominal GDP Growth Rate (2021)</a:t>
            </a:r>
          </a:p>
        </p:txBody>
      </p:sp>
      <p:graphicFrame>
        <p:nvGraphicFramePr>
          <p:cNvPr id="6" name="Content Placeholder 1">
            <a:extLst>
              <a:ext uri="{FF2B5EF4-FFF2-40B4-BE49-F238E27FC236}">
                <a16:creationId xmlns:a16="http://schemas.microsoft.com/office/drawing/2014/main" id="{B04B6093-2836-44F0-B334-12C43E571300}"/>
              </a:ext>
            </a:extLst>
          </p:cNvPr>
          <p:cNvGraphicFramePr>
            <a:graphicFrameLocks/>
          </p:cNvGraphicFramePr>
          <p:nvPr>
            <p:extLst>
              <p:ext uri="{D42A27DB-BD31-4B8C-83A1-F6EECF244321}">
                <p14:modId xmlns:p14="http://schemas.microsoft.com/office/powerpoint/2010/main" val="4002072476"/>
              </p:ext>
            </p:extLst>
          </p:nvPr>
        </p:nvGraphicFramePr>
        <p:xfrm>
          <a:off x="457200" y="1371600"/>
          <a:ext cx="8229600" cy="1102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413766971"/>
                    </a:ext>
                  </a:extLst>
                </a:gridCol>
                <a:gridCol w="2743200">
                  <a:extLst>
                    <a:ext uri="{9D8B030D-6E8A-4147-A177-3AD203B41FA5}">
                      <a16:colId xmlns:a16="http://schemas.microsoft.com/office/drawing/2014/main" val="4040986445"/>
                    </a:ext>
                  </a:extLst>
                </a:gridCol>
                <a:gridCol w="2743200">
                  <a:extLst>
                    <a:ext uri="{9D8B030D-6E8A-4147-A177-3AD203B41FA5}">
                      <a16:colId xmlns:a16="http://schemas.microsoft.com/office/drawing/2014/main" val="345038336"/>
                    </a:ext>
                  </a:extLst>
                </a:gridCol>
              </a:tblGrid>
              <a:tr h="330200">
                <a:tc>
                  <a:txBody>
                    <a:bodyPr/>
                    <a:lstStyle/>
                    <a:p>
                      <a:r>
                        <a:rPr lang="en-AU" dirty="0"/>
                        <a:t>Year</a:t>
                      </a:r>
                    </a:p>
                  </a:txBody>
                  <a:tcPr/>
                </a:tc>
                <a:tc>
                  <a:txBody>
                    <a:bodyPr/>
                    <a:lstStyle/>
                    <a:p>
                      <a:r>
                        <a:rPr lang="en-AU" dirty="0"/>
                        <a:t>Nominal GDP (billions)</a:t>
                      </a:r>
                    </a:p>
                  </a:txBody>
                  <a:tcPr/>
                </a:tc>
                <a:tc>
                  <a:txBody>
                    <a:bodyPr/>
                    <a:lstStyle/>
                    <a:p>
                      <a:r>
                        <a:rPr lang="en-AU" dirty="0"/>
                        <a:t>Price Level (GDP deflator)</a:t>
                      </a:r>
                    </a:p>
                  </a:txBody>
                  <a:tcPr/>
                </a:tc>
                <a:extLst>
                  <a:ext uri="{0D108BD9-81ED-4DB2-BD59-A6C34878D82A}">
                    <a16:rowId xmlns:a16="http://schemas.microsoft.com/office/drawing/2014/main" val="425124315"/>
                  </a:ext>
                </a:extLst>
              </a:tr>
              <a:tr h="370840">
                <a:tc>
                  <a:txBody>
                    <a:bodyPr/>
                    <a:lstStyle/>
                    <a:p>
                      <a:r>
                        <a:rPr lang="en-AU" dirty="0"/>
                        <a:t>2020</a:t>
                      </a:r>
                    </a:p>
                  </a:txBody>
                  <a:tcPr/>
                </a:tc>
                <a:tc>
                  <a:txBody>
                    <a:bodyPr/>
                    <a:lstStyle/>
                    <a:p>
                      <a:r>
                        <a:rPr lang="en-AU" dirty="0"/>
                        <a:t>20,894</a:t>
                      </a:r>
                    </a:p>
                  </a:txBody>
                  <a:tcPr/>
                </a:tc>
                <a:tc>
                  <a:txBody>
                    <a:bodyPr/>
                    <a:lstStyle/>
                    <a:p>
                      <a:r>
                        <a:rPr lang="en-AU" dirty="0"/>
                        <a:t>114</a:t>
                      </a:r>
                    </a:p>
                  </a:txBody>
                  <a:tcPr/>
                </a:tc>
                <a:extLst>
                  <a:ext uri="{0D108BD9-81ED-4DB2-BD59-A6C34878D82A}">
                    <a16:rowId xmlns:a16="http://schemas.microsoft.com/office/drawing/2014/main" val="1322080624"/>
                  </a:ext>
                </a:extLst>
              </a:tr>
              <a:tr h="325120">
                <a:tc>
                  <a:txBody>
                    <a:bodyPr/>
                    <a:lstStyle/>
                    <a:p>
                      <a:r>
                        <a:rPr lang="en-AU" dirty="0"/>
                        <a:t>2021</a:t>
                      </a:r>
                    </a:p>
                  </a:txBody>
                  <a:tcPr/>
                </a:tc>
                <a:tc>
                  <a:txBody>
                    <a:bodyPr/>
                    <a:lstStyle/>
                    <a:p>
                      <a:r>
                        <a:rPr lang="en-AU" dirty="0"/>
                        <a:t>22,998</a:t>
                      </a:r>
                    </a:p>
                  </a:txBody>
                  <a:tcPr/>
                </a:tc>
                <a:tc>
                  <a:txBody>
                    <a:bodyPr/>
                    <a:lstStyle/>
                    <a:p>
                      <a:r>
                        <a:rPr lang="en-AU" dirty="0"/>
                        <a:t>118</a:t>
                      </a:r>
                    </a:p>
                  </a:txBody>
                  <a:tcPr/>
                </a:tc>
                <a:extLst>
                  <a:ext uri="{0D108BD9-81ED-4DB2-BD59-A6C34878D82A}">
                    <a16:rowId xmlns:a16="http://schemas.microsoft.com/office/drawing/2014/main" val="3046146358"/>
                  </a:ext>
                </a:extLst>
              </a:tr>
            </a:tbl>
          </a:graphicData>
        </a:graphic>
      </p:graphicFrame>
    </p:spTree>
    <p:extLst>
      <p:ext uri="{BB962C8B-B14F-4D97-AF65-F5344CB8AC3E}">
        <p14:creationId xmlns:p14="http://schemas.microsoft.com/office/powerpoint/2010/main" val="1785625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DEA366-CDAE-4007-8B04-805848525A8C}"/>
                  </a:ext>
                </a:extLst>
              </p:cNvPr>
              <p:cNvSpPr>
                <a:spLocks noGrp="1"/>
              </p:cNvSpPr>
              <p:nvPr>
                <p:ph idx="1"/>
              </p:nvPr>
            </p:nvSpPr>
            <p:spPr/>
            <p:txBody>
              <a:bodyPr/>
              <a:lstStyle/>
              <a:p>
                <a:endParaRPr lang="en-AU" dirty="0"/>
              </a:p>
              <a:p>
                <a:endParaRPr lang="en-AU" dirty="0"/>
              </a:p>
              <a:p>
                <a:pPr marL="0" indent="0">
                  <a:buNone/>
                </a:pPr>
                <a14:m>
                  <m:oMathPara xmlns:m="http://schemas.openxmlformats.org/officeDocument/2006/math">
                    <m:oMathParaPr>
                      <m:jc m:val="left"/>
                    </m:oMathParaPr>
                    <m:oMath xmlns:m="http://schemas.openxmlformats.org/officeDocument/2006/math">
                      <m:r>
                        <a:rPr lang="en-US" sz="2800">
                          <a:latin typeface="Cambria Math" panose="02040503050406030204" pitchFamily="18" charset="0"/>
                          <a:ea typeface="Cambria Math" panose="02040503050406030204" pitchFamily="18" charset="0"/>
                        </a:rPr>
                        <m:t>= </m:t>
                      </m:r>
                      <m:f>
                        <m:fPr>
                          <m:ctrlPr>
                            <a:rPr lang="en-US" sz="2800" b="1" i="1" smtClean="0">
                              <a:solidFill>
                                <a:srgbClr val="FF0000"/>
                              </a:solidFill>
                              <a:latin typeface="Cambria Math" panose="02040503050406030204" pitchFamily="18" charset="0"/>
                              <a:ea typeface="Cambria Math" panose="02040503050406030204" pitchFamily="18" charset="0"/>
                            </a:rPr>
                          </m:ctrlPr>
                        </m:fPr>
                        <m:num>
                          <m:r>
                            <a:rPr lang="en-US" sz="2800" b="1" i="1" smtClean="0">
                              <a:solidFill>
                                <a:srgbClr val="FF0000"/>
                              </a:solidFill>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𝟏𝟏𝟖</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𝟏𝟏𝟒</m:t>
                          </m:r>
                          <m:r>
                            <a:rPr lang="en-US" sz="2800" b="1" i="1" smtClean="0">
                              <a:solidFill>
                                <a:srgbClr val="FF0000"/>
                              </a:solidFill>
                              <a:latin typeface="Cambria Math" panose="02040503050406030204" pitchFamily="18" charset="0"/>
                              <a:ea typeface="Cambria Math" panose="02040503050406030204" pitchFamily="18" charset="0"/>
                            </a:rPr>
                            <m:t> </m:t>
                          </m:r>
                        </m:num>
                        <m:den>
                          <m:r>
                            <a:rPr lang="en-US" sz="2800" b="1" i="1" smtClean="0">
                              <a:solidFill>
                                <a:srgbClr val="FF0000"/>
                              </a:solidFill>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𝟏𝟏𝟒</m:t>
                          </m:r>
                        </m:den>
                      </m:f>
                      <m:r>
                        <a:rPr lang="en-US" sz="2800">
                          <a:latin typeface="Cambria Math" panose="02040503050406030204" pitchFamily="18" charset="0"/>
                        </a:rPr>
                        <m:t>×100</m:t>
                      </m:r>
                    </m:oMath>
                  </m:oMathPara>
                </a14:m>
                <a:endParaRPr lang="en-US" sz="2800" dirty="0">
                  <a:latin typeface="Cambria Math" panose="02040503050406030204" pitchFamily="18" charset="0"/>
                </a:endParaRPr>
              </a:p>
              <a:p>
                <a:pPr>
                  <a:spcAft>
                    <a:spcPts val="1200"/>
                  </a:spcAft>
                </a:pPr>
                <a:r>
                  <a:rPr lang="en-US" sz="2800" dirty="0">
                    <a:latin typeface="Cambria Math" panose="02040503050406030204" pitchFamily="18" charset="0"/>
                  </a:rPr>
                  <a:t>= </a:t>
                </a:r>
                <a:r>
                  <a:rPr lang="en-US" sz="2800" b="1" dirty="0">
                    <a:solidFill>
                      <a:srgbClr val="FF0000"/>
                    </a:solidFill>
                    <a:latin typeface="Cambria Math" panose="02040503050406030204" pitchFamily="18" charset="0"/>
                  </a:rPr>
                  <a:t> 3.5</a:t>
                </a:r>
                <a:r>
                  <a:rPr lang="en-US" sz="2800" dirty="0">
                    <a:latin typeface="Cambria Math" panose="02040503050406030204" pitchFamily="18" charset="0"/>
                  </a:rPr>
                  <a:t>%</a:t>
                </a:r>
              </a:p>
              <a:p>
                <a:pPr>
                  <a:spcAft>
                    <a:spcPts val="1200"/>
                  </a:spcAft>
                </a:pPr>
                <a:r>
                  <a:rPr lang="en-AU" dirty="0">
                    <a:latin typeface="Times New Roman" panose="02020603050405020304" pitchFamily="18" charset="0"/>
                    <a:cs typeface="Times New Roman" panose="02020603050405020304" pitchFamily="18" charset="0"/>
                  </a:rPr>
                  <a:t>Nominal GDP grew by   10.1%.</a:t>
                </a:r>
              </a:p>
              <a:p>
                <a:pPr>
                  <a:spcAft>
                    <a:spcPts val="1200"/>
                  </a:spcAft>
                </a:pPr>
                <a:r>
                  <a:rPr lang="en-AU" dirty="0">
                    <a:latin typeface="Times New Roman" panose="02020603050405020304" pitchFamily="18" charset="0"/>
                    <a:cs typeface="Times New Roman" panose="02020603050405020304" pitchFamily="18" charset="0"/>
                  </a:rPr>
                  <a:t>Price level grew by </a:t>
                </a:r>
                <a:r>
                  <a:rPr lang="en-AU" b="1" dirty="0">
                    <a:solidFill>
                      <a:srgbClr val="FF0000"/>
                    </a:solidFill>
                    <a:latin typeface="Times New Roman" panose="02020603050405020304" pitchFamily="18" charset="0"/>
                    <a:cs typeface="Times New Roman" panose="02020603050405020304" pitchFamily="18" charset="0"/>
                  </a:rPr>
                  <a:t>  3.5</a:t>
                </a:r>
                <a:r>
                  <a:rPr lang="en-AU" dirty="0">
                    <a:latin typeface="Times New Roman" panose="02020603050405020304" pitchFamily="18" charset="0"/>
                    <a:cs typeface="Times New Roman" panose="02020603050405020304" pitchFamily="18" charset="0"/>
                  </a:rPr>
                  <a:t>%.</a:t>
                </a:r>
              </a:p>
              <a:p>
                <a:pPr>
                  <a:spcAft>
                    <a:spcPts val="1200"/>
                  </a:spcAft>
                </a:pPr>
                <a:r>
                  <a:rPr lang="en-AU" dirty="0">
                    <a:latin typeface="Times New Roman" panose="02020603050405020304" pitchFamily="18" charset="0"/>
                    <a:cs typeface="Times New Roman" panose="02020603050405020304" pitchFamily="18" charset="0"/>
                  </a:rPr>
                  <a:t>Real GDP is the difference: (   10.1% - 3.5%) = </a:t>
                </a:r>
                <a:r>
                  <a:rPr lang="en-AU" b="1" dirty="0">
                    <a:solidFill>
                      <a:srgbClr val="FF0000"/>
                    </a:solidFill>
                    <a:latin typeface="Times New Roman" panose="02020603050405020304" pitchFamily="18" charset="0"/>
                    <a:cs typeface="Times New Roman" panose="02020603050405020304" pitchFamily="18" charset="0"/>
                  </a:rPr>
                  <a:t> 6.6</a:t>
                </a:r>
                <a:r>
                  <a:rPr lang="en-AU" dirty="0">
                    <a:latin typeface="Times New Roman" panose="020206030504050203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0CDEA366-CDAE-4007-8B04-805848525A8C}"/>
                  </a:ext>
                </a:extLst>
              </p:cNvPr>
              <p:cNvSpPr>
                <a:spLocks noGrp="1" noRot="1" noChangeAspect="1" noMove="1" noResize="1" noEditPoints="1" noAdjustHandles="1" noChangeArrowheads="1" noChangeShapeType="1" noTextEdit="1"/>
              </p:cNvSpPr>
              <p:nvPr>
                <p:ph idx="1"/>
              </p:nvPr>
            </p:nvSpPr>
            <p:spPr>
              <a:blipFill>
                <a:blip r:embed="rId2"/>
                <a:stretch>
                  <a:fillRect l="-1852" b="-184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868362"/>
          </a:xfrm>
        </p:spPr>
        <p:txBody>
          <a:bodyPr/>
          <a:lstStyle/>
          <a:p>
            <a:r>
              <a:rPr lang="en-AU" sz="4000" b="1" dirty="0"/>
              <a:t>Growth Rate of the Price Level</a:t>
            </a:r>
            <a:br>
              <a:rPr lang="en-AU" sz="4000" b="1" dirty="0"/>
            </a:br>
            <a:r>
              <a:rPr lang="en-AU" sz="4000" b="1" dirty="0"/>
              <a:t>(GDP Deflator) for (2021)</a:t>
            </a:r>
          </a:p>
        </p:txBody>
      </p:sp>
      <p:graphicFrame>
        <p:nvGraphicFramePr>
          <p:cNvPr id="7" name="Content Placeholder 1">
            <a:extLst>
              <a:ext uri="{FF2B5EF4-FFF2-40B4-BE49-F238E27FC236}">
                <a16:creationId xmlns:a16="http://schemas.microsoft.com/office/drawing/2014/main" id="{6F194B8C-4996-467F-BC15-574D338BAA55}"/>
              </a:ext>
            </a:extLst>
          </p:cNvPr>
          <p:cNvGraphicFramePr>
            <a:graphicFrameLocks/>
          </p:cNvGraphicFramePr>
          <p:nvPr>
            <p:extLst>
              <p:ext uri="{D42A27DB-BD31-4B8C-83A1-F6EECF244321}">
                <p14:modId xmlns:p14="http://schemas.microsoft.com/office/powerpoint/2010/main" val="3739789806"/>
              </p:ext>
            </p:extLst>
          </p:nvPr>
        </p:nvGraphicFramePr>
        <p:xfrm>
          <a:off x="457200" y="1412240"/>
          <a:ext cx="8229600" cy="1102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413766971"/>
                    </a:ext>
                  </a:extLst>
                </a:gridCol>
                <a:gridCol w="2743200">
                  <a:extLst>
                    <a:ext uri="{9D8B030D-6E8A-4147-A177-3AD203B41FA5}">
                      <a16:colId xmlns:a16="http://schemas.microsoft.com/office/drawing/2014/main" val="4040986445"/>
                    </a:ext>
                  </a:extLst>
                </a:gridCol>
                <a:gridCol w="2743200">
                  <a:extLst>
                    <a:ext uri="{9D8B030D-6E8A-4147-A177-3AD203B41FA5}">
                      <a16:colId xmlns:a16="http://schemas.microsoft.com/office/drawing/2014/main" val="345038336"/>
                    </a:ext>
                  </a:extLst>
                </a:gridCol>
              </a:tblGrid>
              <a:tr h="330200">
                <a:tc>
                  <a:txBody>
                    <a:bodyPr/>
                    <a:lstStyle/>
                    <a:p>
                      <a:r>
                        <a:rPr lang="en-AU" dirty="0"/>
                        <a:t>Year</a:t>
                      </a:r>
                    </a:p>
                  </a:txBody>
                  <a:tcPr/>
                </a:tc>
                <a:tc>
                  <a:txBody>
                    <a:bodyPr/>
                    <a:lstStyle/>
                    <a:p>
                      <a:r>
                        <a:rPr lang="en-AU" dirty="0"/>
                        <a:t>Nominal GDP (billions)</a:t>
                      </a:r>
                    </a:p>
                  </a:txBody>
                  <a:tcPr/>
                </a:tc>
                <a:tc>
                  <a:txBody>
                    <a:bodyPr/>
                    <a:lstStyle/>
                    <a:p>
                      <a:r>
                        <a:rPr lang="en-AU" dirty="0"/>
                        <a:t>Price Level (GDP deflator)</a:t>
                      </a:r>
                    </a:p>
                  </a:txBody>
                  <a:tcPr/>
                </a:tc>
                <a:extLst>
                  <a:ext uri="{0D108BD9-81ED-4DB2-BD59-A6C34878D82A}">
                    <a16:rowId xmlns:a16="http://schemas.microsoft.com/office/drawing/2014/main" val="425124315"/>
                  </a:ext>
                </a:extLst>
              </a:tr>
              <a:tr h="370840">
                <a:tc>
                  <a:txBody>
                    <a:bodyPr/>
                    <a:lstStyle/>
                    <a:p>
                      <a:r>
                        <a:rPr lang="en-AU" dirty="0"/>
                        <a:t>2020</a:t>
                      </a:r>
                    </a:p>
                  </a:txBody>
                  <a:tcPr/>
                </a:tc>
                <a:tc>
                  <a:txBody>
                    <a:bodyPr/>
                    <a:lstStyle/>
                    <a:p>
                      <a:r>
                        <a:rPr lang="en-AU" dirty="0"/>
                        <a:t>20,894</a:t>
                      </a:r>
                    </a:p>
                  </a:txBody>
                  <a:tcPr/>
                </a:tc>
                <a:tc>
                  <a:txBody>
                    <a:bodyPr/>
                    <a:lstStyle/>
                    <a:p>
                      <a:r>
                        <a:rPr lang="en-AU" dirty="0"/>
                        <a:t>114</a:t>
                      </a:r>
                    </a:p>
                  </a:txBody>
                  <a:tcPr/>
                </a:tc>
                <a:extLst>
                  <a:ext uri="{0D108BD9-81ED-4DB2-BD59-A6C34878D82A}">
                    <a16:rowId xmlns:a16="http://schemas.microsoft.com/office/drawing/2014/main" val="1322080624"/>
                  </a:ext>
                </a:extLst>
              </a:tr>
              <a:tr h="325120">
                <a:tc>
                  <a:txBody>
                    <a:bodyPr/>
                    <a:lstStyle/>
                    <a:p>
                      <a:r>
                        <a:rPr lang="en-AU" dirty="0"/>
                        <a:t>2021</a:t>
                      </a:r>
                    </a:p>
                  </a:txBody>
                  <a:tcPr/>
                </a:tc>
                <a:tc>
                  <a:txBody>
                    <a:bodyPr/>
                    <a:lstStyle/>
                    <a:p>
                      <a:r>
                        <a:rPr lang="en-AU" dirty="0"/>
                        <a:t>22,998</a:t>
                      </a:r>
                    </a:p>
                  </a:txBody>
                  <a:tcPr/>
                </a:tc>
                <a:tc>
                  <a:txBody>
                    <a:bodyPr/>
                    <a:lstStyle/>
                    <a:p>
                      <a:r>
                        <a:rPr lang="en-AU" dirty="0"/>
                        <a:t>118</a:t>
                      </a:r>
                    </a:p>
                  </a:txBody>
                  <a:tcPr/>
                </a:tc>
                <a:extLst>
                  <a:ext uri="{0D108BD9-81ED-4DB2-BD59-A6C34878D82A}">
                    <a16:rowId xmlns:a16="http://schemas.microsoft.com/office/drawing/2014/main" val="3046146358"/>
                  </a:ext>
                </a:extLst>
              </a:tr>
            </a:tbl>
          </a:graphicData>
        </a:graphic>
      </p:graphicFrame>
    </p:spTree>
    <p:extLst>
      <p:ext uri="{BB962C8B-B14F-4D97-AF65-F5344CB8AC3E}">
        <p14:creationId xmlns:p14="http://schemas.microsoft.com/office/powerpoint/2010/main" val="237616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ABB2-ED7C-4B70-A219-AA033F8025B4}"/>
              </a:ext>
            </a:extLst>
          </p:cNvPr>
          <p:cNvSpPr>
            <a:spLocks noGrp="1"/>
          </p:cNvSpPr>
          <p:nvPr>
            <p:ph type="title"/>
          </p:nvPr>
        </p:nvSpPr>
        <p:spPr>
          <a:xfrm>
            <a:off x="457200" y="274638"/>
            <a:ext cx="8229600" cy="868362"/>
          </a:xfrm>
        </p:spPr>
        <p:txBody>
          <a:bodyPr/>
          <a:lstStyle/>
          <a:p>
            <a:r>
              <a:rPr lang="en-AU" sz="4000" b="1" dirty="0"/>
              <a:t>2. Measuring Living Standards</a:t>
            </a:r>
          </a:p>
        </p:txBody>
      </p:sp>
      <p:sp>
        <p:nvSpPr>
          <p:cNvPr id="3" name="Content Placeholder 2">
            <a:extLst>
              <a:ext uri="{FF2B5EF4-FFF2-40B4-BE49-F238E27FC236}">
                <a16:creationId xmlns:a16="http://schemas.microsoft.com/office/drawing/2014/main" id="{39EEFCD8-DB52-4BF8-9E16-2743369882E1}"/>
              </a:ext>
            </a:extLst>
          </p:cNvPr>
          <p:cNvSpPr>
            <a:spLocks noGrp="1"/>
          </p:cNvSpPr>
          <p:nvPr>
            <p:ph idx="1"/>
          </p:nvPr>
        </p:nvSpPr>
        <p:spPr>
          <a:xfrm>
            <a:off x="457200" y="1447800"/>
            <a:ext cx="8229600" cy="4678363"/>
          </a:xfrm>
        </p:spPr>
        <p:txBody>
          <a:bodyPr/>
          <a:lstStyle/>
          <a:p>
            <a:r>
              <a:rPr lang="en-US" dirty="0">
                <a:latin typeface="Times New Roman" panose="02020603050405020304" pitchFamily="18" charset="0"/>
                <a:cs typeface="Times New Roman" panose="02020603050405020304" pitchFamily="18" charset="0"/>
              </a:rPr>
              <a:t>GDP offers us a way of estimating living standards across both time and place.</a:t>
            </a:r>
          </a:p>
          <a:p>
            <a:r>
              <a:rPr lang="en-US" dirty="0">
                <a:latin typeface="Times New Roman" panose="02020603050405020304" pitchFamily="18" charset="0"/>
                <a:cs typeface="Times New Roman" panose="02020603050405020304" pitchFamily="18" charset="0"/>
              </a:rPr>
              <a:t>Does not take into account the population size                        of a country.</a:t>
            </a:r>
          </a:p>
          <a:p>
            <a:r>
              <a:rPr lang="en-US" dirty="0">
                <a:latin typeface="Times New Roman" panose="02020603050405020304" pitchFamily="18" charset="0"/>
                <a:cs typeface="Times New Roman" panose="02020603050405020304" pitchFamily="18" charset="0"/>
              </a:rPr>
              <a:t>Have to adjust for population differences.</a:t>
            </a:r>
          </a:p>
          <a:p>
            <a:r>
              <a:rPr lang="en-US" dirty="0">
                <a:latin typeface="Times New Roman" panose="02020603050405020304" pitchFamily="18" charset="0"/>
                <a:cs typeface="Times New Roman" panose="02020603050405020304" pitchFamily="18" charset="0"/>
              </a:rPr>
              <a:t>What is more desirable, a bigger GDP or a bigger GDP per capita?</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32</a:t>
            </a:fld>
            <a:endParaRPr lang="en-US"/>
          </a:p>
        </p:txBody>
      </p:sp>
      <p:pic>
        <p:nvPicPr>
          <p:cNvPr id="5" name="Picture 2" descr="The Fight for a Smaller Slice of the Pie | INSEAD Knowledge">
            <a:extLst>
              <a:ext uri="{FF2B5EF4-FFF2-40B4-BE49-F238E27FC236}">
                <a16:creationId xmlns:a16="http://schemas.microsoft.com/office/drawing/2014/main" id="{F189C7B6-A00F-474C-82F7-B43033FF3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2" y="4839380"/>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ABB2-ED7C-4B70-A219-AA033F8025B4}"/>
              </a:ext>
            </a:extLst>
          </p:cNvPr>
          <p:cNvSpPr>
            <a:spLocks noGrp="1"/>
          </p:cNvSpPr>
          <p:nvPr>
            <p:ph type="title"/>
          </p:nvPr>
        </p:nvSpPr>
        <p:spPr>
          <a:xfrm>
            <a:off x="457200" y="274638"/>
            <a:ext cx="8229600" cy="715962"/>
          </a:xfrm>
        </p:spPr>
        <p:txBody>
          <a:bodyPr/>
          <a:lstStyle/>
          <a:p>
            <a:r>
              <a:rPr lang="en-AU" sz="4000" b="1" dirty="0"/>
              <a:t>Measuring Living Standards</a:t>
            </a:r>
          </a:p>
        </p:txBody>
      </p:sp>
      <p:sp>
        <p:nvSpPr>
          <p:cNvPr id="3" name="Content Placeholder 2">
            <a:extLst>
              <a:ext uri="{FF2B5EF4-FFF2-40B4-BE49-F238E27FC236}">
                <a16:creationId xmlns:a16="http://schemas.microsoft.com/office/drawing/2014/main" id="{39EEFCD8-DB52-4BF8-9E16-2743369882E1}"/>
              </a:ext>
            </a:extLst>
          </p:cNvPr>
          <p:cNvSpPr>
            <a:spLocks noGrp="1"/>
          </p:cNvSpPr>
          <p:nvPr>
            <p:ph idx="1"/>
          </p:nvPr>
        </p:nvSpPr>
        <p:spPr>
          <a:xfrm>
            <a:off x="457200" y="1371600"/>
            <a:ext cx="8229600" cy="4525963"/>
          </a:xfrm>
        </p:spPr>
        <p:txBody>
          <a:bodyPr/>
          <a:lstStyle/>
          <a:p>
            <a:r>
              <a:rPr lang="en-US" b="1" dirty="0">
                <a:solidFill>
                  <a:srgbClr val="FF0000"/>
                </a:solidFill>
                <a:latin typeface="Times New Roman" panose="02020603050405020304" pitchFamily="18" charset="0"/>
                <a:cs typeface="Times New Roman" panose="02020603050405020304" pitchFamily="18" charset="0"/>
              </a:rPr>
              <a:t>Per Capita</a:t>
            </a:r>
            <a:r>
              <a:rPr lang="en-US" dirty="0">
                <a:latin typeface="Times New Roman" panose="02020603050405020304" pitchFamily="18" charset="0"/>
                <a:cs typeface="Times New Roman" panose="02020603050405020304" pitchFamily="18" charset="0"/>
              </a:rPr>
              <a:t> GDP: GDP per person.</a:t>
            </a:r>
          </a:p>
          <a:p>
            <a:r>
              <a:rPr lang="en-US" dirty="0">
                <a:latin typeface="Times New Roman" panose="02020603050405020304" pitchFamily="18" charset="0"/>
                <a:cs typeface="Times New Roman" panose="02020603050405020304" pitchFamily="18" charset="0"/>
              </a:rPr>
              <a:t>Measure of average living standards in a nation.</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33</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E52619C-4F7F-49B7-A1F4-DBC096CD173C}"/>
                  </a:ext>
                </a:extLst>
              </p:cNvPr>
              <p:cNvSpPr/>
              <p:nvPr/>
            </p:nvSpPr>
            <p:spPr>
              <a:xfrm>
                <a:off x="2819400" y="2667000"/>
                <a:ext cx="5053306" cy="974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58697D"/>
                          </a:solidFill>
                          <a:latin typeface="Cambria Math" panose="02040503050406030204" pitchFamily="18" charset="0"/>
                        </a:rPr>
                        <m:t>𝑝𝑒𝑟</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𝑐𝑎𝑝𝑖𝑡𝑎</m:t>
                      </m:r>
                      <m:r>
                        <a:rPr lang="en-US" sz="2800" i="1">
                          <a:solidFill>
                            <a:srgbClr val="58697D"/>
                          </a:solidFill>
                          <a:latin typeface="Cambria Math" panose="02040503050406030204" pitchFamily="18" charset="0"/>
                        </a:rPr>
                        <m:t> </m:t>
                      </m:r>
                      <m:r>
                        <a:rPr lang="en-US" sz="2800" i="1">
                          <a:solidFill>
                            <a:srgbClr val="58697D"/>
                          </a:solidFill>
                          <a:latin typeface="Cambria Math" panose="02040503050406030204" pitchFamily="18" charset="0"/>
                        </a:rPr>
                        <m:t>𝐺𝐷𝑃</m:t>
                      </m:r>
                      <m:r>
                        <a:rPr lang="en-US" sz="2800" i="1">
                          <a:solidFill>
                            <a:srgbClr val="58697D"/>
                          </a:solidFill>
                          <a:latin typeface="Cambria Math" panose="02040503050406030204" pitchFamily="18" charset="0"/>
                        </a:rPr>
                        <m:t>= </m:t>
                      </m:r>
                      <m:f>
                        <m:fPr>
                          <m:ctrlPr>
                            <a:rPr lang="en-US" sz="2800" i="1">
                              <a:solidFill>
                                <a:srgbClr val="58697D"/>
                              </a:solidFill>
                              <a:latin typeface="Cambria Math" panose="02040503050406030204" pitchFamily="18" charset="0"/>
                            </a:rPr>
                          </m:ctrlPr>
                        </m:fPr>
                        <m:num>
                          <m:r>
                            <a:rPr lang="en-US" sz="2800" i="1">
                              <a:solidFill>
                                <a:srgbClr val="58697D"/>
                              </a:solidFill>
                              <a:latin typeface="Cambria Math" panose="02040503050406030204" pitchFamily="18" charset="0"/>
                            </a:rPr>
                            <m:t>𝐺𝐷𝑃</m:t>
                          </m:r>
                        </m:num>
                        <m:den>
                          <m:r>
                            <a:rPr lang="en-US" sz="2800" i="1">
                              <a:solidFill>
                                <a:srgbClr val="58697D"/>
                              </a:solidFill>
                              <a:latin typeface="Cambria Math" panose="02040503050406030204" pitchFamily="18" charset="0"/>
                            </a:rPr>
                            <m:t>𝑃𝑜𝑝𝑢𝑙𝑎𝑡𝑖𝑜𝑛</m:t>
                          </m:r>
                        </m:den>
                      </m:f>
                    </m:oMath>
                  </m:oMathPara>
                </a14:m>
                <a:endParaRPr lang="en-US" sz="2800" i="1" dirty="0">
                  <a:solidFill>
                    <a:srgbClr val="58697D"/>
                  </a:solidFill>
                </a:endParaRPr>
              </a:p>
            </p:txBody>
          </p:sp>
        </mc:Choice>
        <mc:Fallback xmlns="">
          <p:sp>
            <p:nvSpPr>
              <p:cNvPr id="7" name="Rectangle 6">
                <a:extLst>
                  <a:ext uri="{FF2B5EF4-FFF2-40B4-BE49-F238E27FC236}">
                    <a16:creationId xmlns:a16="http://schemas.microsoft.com/office/drawing/2014/main" id="{9E52619C-4F7F-49B7-A1F4-DBC096CD173C}"/>
                  </a:ext>
                </a:extLst>
              </p:cNvPr>
              <p:cNvSpPr>
                <a:spLocks noRot="1" noChangeAspect="1" noMove="1" noResize="1" noEditPoints="1" noAdjustHandles="1" noChangeArrowheads="1" noChangeShapeType="1" noTextEdit="1"/>
              </p:cNvSpPr>
              <p:nvPr/>
            </p:nvSpPr>
            <p:spPr>
              <a:xfrm>
                <a:off x="2819400" y="2667000"/>
                <a:ext cx="5053306" cy="974306"/>
              </a:xfrm>
              <a:prstGeom prst="rect">
                <a:avLst/>
              </a:prstGeom>
              <a:blipFill>
                <a:blip r:embed="rId3"/>
                <a:stretch>
                  <a:fillRect/>
                </a:stretch>
              </a:blipFill>
            </p:spPr>
            <p:txBody>
              <a:bodyPr/>
              <a:lstStyle/>
              <a:p>
                <a:r>
                  <a:rPr lang="en-AU">
                    <a:noFill/>
                  </a:rPr>
                  <a:t> </a:t>
                </a:r>
              </a:p>
            </p:txBody>
          </p:sp>
        </mc:Fallback>
      </mc:AlternateContent>
      <p:graphicFrame>
        <p:nvGraphicFramePr>
          <p:cNvPr id="8" name="Table 7">
            <a:extLst>
              <a:ext uri="{FF2B5EF4-FFF2-40B4-BE49-F238E27FC236}">
                <a16:creationId xmlns:a16="http://schemas.microsoft.com/office/drawing/2014/main" id="{51443F33-5351-4358-BB4D-5288FE237102}"/>
              </a:ext>
            </a:extLst>
          </p:cNvPr>
          <p:cNvGraphicFramePr>
            <a:graphicFrameLocks noGrp="1"/>
          </p:cNvGraphicFramePr>
          <p:nvPr>
            <p:extLst>
              <p:ext uri="{D42A27DB-BD31-4B8C-83A1-F6EECF244321}">
                <p14:modId xmlns:p14="http://schemas.microsoft.com/office/powerpoint/2010/main" val="2807663279"/>
              </p:ext>
            </p:extLst>
          </p:nvPr>
        </p:nvGraphicFramePr>
        <p:xfrm>
          <a:off x="685800" y="4038600"/>
          <a:ext cx="7461251" cy="1981200"/>
        </p:xfrm>
        <a:graphic>
          <a:graphicData uri="http://schemas.openxmlformats.org/drawingml/2006/table">
            <a:tbl>
              <a:tblPr firstRow="1" bandRow="1">
                <a:tableStyleId>{5C22544A-7EE6-4342-B048-85BDC9FD1C3A}</a:tableStyleId>
              </a:tblPr>
              <a:tblGrid>
                <a:gridCol w="1582539">
                  <a:extLst>
                    <a:ext uri="{9D8B030D-6E8A-4147-A177-3AD203B41FA5}">
                      <a16:colId xmlns:a16="http://schemas.microsoft.com/office/drawing/2014/main" val="1496038825"/>
                    </a:ext>
                  </a:extLst>
                </a:gridCol>
                <a:gridCol w="2461161">
                  <a:extLst>
                    <a:ext uri="{9D8B030D-6E8A-4147-A177-3AD203B41FA5}">
                      <a16:colId xmlns:a16="http://schemas.microsoft.com/office/drawing/2014/main" val="1388449968"/>
                    </a:ext>
                  </a:extLst>
                </a:gridCol>
                <a:gridCol w="3417551">
                  <a:extLst>
                    <a:ext uri="{9D8B030D-6E8A-4147-A177-3AD203B41FA5}">
                      <a16:colId xmlns:a16="http://schemas.microsoft.com/office/drawing/2014/main" val="1487805408"/>
                    </a:ext>
                  </a:extLst>
                </a:gridCol>
              </a:tblGrid>
              <a:tr h="944880">
                <a:tc>
                  <a:txBody>
                    <a:bodyPr/>
                    <a:lstStyle/>
                    <a:p>
                      <a:pPr algn="ctr"/>
                      <a:r>
                        <a:rPr lang="en-US" sz="2800" dirty="0">
                          <a:latin typeface="+mj-lt"/>
                          <a:ea typeface="Arial" charset="0"/>
                          <a:cs typeface="Arial" charset="0"/>
                        </a:rPr>
                        <a:t>Country</a:t>
                      </a:r>
                    </a:p>
                  </a:txBody>
                  <a:tcPr marL="91425" marR="91425" anchor="ctr">
                    <a:solidFill>
                      <a:srgbClr val="799B30"/>
                    </a:solidFill>
                  </a:tcPr>
                </a:tc>
                <a:tc>
                  <a:txBody>
                    <a:bodyPr/>
                    <a:lstStyle/>
                    <a:p>
                      <a:pPr algn="ctr"/>
                      <a:r>
                        <a:rPr lang="en-US" sz="2800" dirty="0">
                          <a:latin typeface="+mj-lt"/>
                          <a:ea typeface="Arial" charset="0"/>
                          <a:cs typeface="Arial" charset="0"/>
                        </a:rPr>
                        <a:t>2021</a:t>
                      </a:r>
                      <a:r>
                        <a:rPr lang="en-US" sz="2800" baseline="0" dirty="0">
                          <a:latin typeface="+mj-lt"/>
                          <a:ea typeface="Arial" charset="0"/>
                          <a:cs typeface="Arial" charset="0"/>
                        </a:rPr>
                        <a:t> GDP (billions of $)</a:t>
                      </a:r>
                      <a:endParaRPr lang="en-US" sz="2800" dirty="0">
                        <a:latin typeface="+mj-lt"/>
                        <a:ea typeface="Arial" charset="0"/>
                        <a:cs typeface="Arial" charset="0"/>
                      </a:endParaRPr>
                    </a:p>
                  </a:txBody>
                  <a:tcPr marL="91425" marR="91425">
                    <a:solidFill>
                      <a:srgbClr val="799B30"/>
                    </a:solidFill>
                  </a:tcPr>
                </a:tc>
                <a:tc>
                  <a:txBody>
                    <a:bodyPr/>
                    <a:lstStyle/>
                    <a:p>
                      <a:pPr algn="ctr"/>
                      <a:r>
                        <a:rPr lang="en-US" sz="2800" dirty="0">
                          <a:latin typeface="+mj-lt"/>
                          <a:ea typeface="Arial" charset="0"/>
                          <a:cs typeface="Arial" charset="0"/>
                        </a:rPr>
                        <a:t>2021 GDP</a:t>
                      </a:r>
                      <a:br>
                        <a:rPr lang="en-US" sz="2800" dirty="0">
                          <a:latin typeface="+mj-lt"/>
                          <a:ea typeface="Arial" charset="0"/>
                          <a:cs typeface="Arial" charset="0"/>
                        </a:rPr>
                      </a:br>
                      <a:r>
                        <a:rPr lang="en-US" sz="2800" dirty="0">
                          <a:latin typeface="+mj-lt"/>
                          <a:ea typeface="Arial" charset="0"/>
                          <a:cs typeface="Arial" charset="0"/>
                        </a:rPr>
                        <a:t>per capita ($)</a:t>
                      </a:r>
                    </a:p>
                  </a:txBody>
                  <a:tcPr marL="91425" marR="91425">
                    <a:solidFill>
                      <a:srgbClr val="799B30"/>
                    </a:solidFill>
                  </a:tcPr>
                </a:tc>
                <a:extLst>
                  <a:ext uri="{0D108BD9-81ED-4DB2-BD59-A6C34878D82A}">
                    <a16:rowId xmlns:a16="http://schemas.microsoft.com/office/drawing/2014/main" val="1631402624"/>
                  </a:ext>
                </a:extLst>
              </a:tr>
              <a:tr h="518160">
                <a:tc>
                  <a:txBody>
                    <a:bodyPr/>
                    <a:lstStyle/>
                    <a:p>
                      <a:r>
                        <a:rPr lang="en-US" sz="2800" dirty="0">
                          <a:latin typeface="+mj-lt"/>
                          <a:ea typeface="Arial" charset="0"/>
                          <a:cs typeface="Arial" charset="0"/>
                        </a:rPr>
                        <a:t>China</a:t>
                      </a:r>
                    </a:p>
                  </a:txBody>
                  <a:tcPr marL="91425" marR="91425">
                    <a:lnB w="12700" cmpd="sng">
                      <a:noFill/>
                    </a:lnB>
                    <a:solidFill>
                      <a:schemeClr val="bg1"/>
                    </a:solidFill>
                  </a:tcPr>
                </a:tc>
                <a:tc>
                  <a:txBody>
                    <a:bodyPr/>
                    <a:lstStyle/>
                    <a:p>
                      <a:pPr algn="ctr"/>
                      <a:r>
                        <a:rPr lang="en-US" sz="2800" dirty="0">
                          <a:latin typeface="+mj-lt"/>
                          <a:ea typeface="Arial" charset="0"/>
                          <a:cs typeface="Arial" charset="0"/>
                        </a:rPr>
                        <a:t>16,640</a:t>
                      </a:r>
                    </a:p>
                  </a:txBody>
                  <a:tcPr marL="91425" marR="91425">
                    <a:lnB w="12700" cmpd="sng">
                      <a:noFill/>
                    </a:lnB>
                    <a:solidFill>
                      <a:schemeClr val="bg1"/>
                    </a:solidFill>
                  </a:tcPr>
                </a:tc>
                <a:tc>
                  <a:txBody>
                    <a:bodyPr/>
                    <a:lstStyle/>
                    <a:p>
                      <a:pPr algn="ctr"/>
                      <a:r>
                        <a:rPr lang="en-US" sz="2800" dirty="0">
                          <a:latin typeface="+mj-lt"/>
                          <a:ea typeface="Arial" charset="0"/>
                          <a:cs typeface="Arial" charset="0"/>
                        </a:rPr>
                        <a:t>11,700</a:t>
                      </a:r>
                    </a:p>
                  </a:txBody>
                  <a:tcPr marL="91425" marR="91425">
                    <a:lnB w="12700" cmpd="sng">
                      <a:noFill/>
                    </a:lnB>
                    <a:solidFill>
                      <a:schemeClr val="bg1"/>
                    </a:solidFill>
                  </a:tcPr>
                </a:tc>
                <a:extLst>
                  <a:ext uri="{0D108BD9-81ED-4DB2-BD59-A6C34878D82A}">
                    <a16:rowId xmlns:a16="http://schemas.microsoft.com/office/drawing/2014/main" val="3078500983"/>
                  </a:ext>
                </a:extLst>
              </a:tr>
              <a:tr h="518160">
                <a:tc>
                  <a:txBody>
                    <a:bodyPr/>
                    <a:lstStyle/>
                    <a:p>
                      <a:r>
                        <a:rPr lang="en-US" sz="2800" dirty="0">
                          <a:latin typeface="+mj-lt"/>
                          <a:ea typeface="Arial" charset="0"/>
                          <a:cs typeface="Arial" charset="0"/>
                        </a:rPr>
                        <a:t>Germany</a:t>
                      </a:r>
                    </a:p>
                  </a:txBody>
                  <a:tcPr marL="91425" marR="9142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5E4"/>
                    </a:solidFill>
                  </a:tcPr>
                </a:tc>
                <a:tc>
                  <a:txBody>
                    <a:bodyPr/>
                    <a:lstStyle/>
                    <a:p>
                      <a:pPr algn="ctr"/>
                      <a:r>
                        <a:rPr lang="en-US" sz="2800" dirty="0">
                          <a:latin typeface="+mj-lt"/>
                          <a:ea typeface="Arial" charset="0"/>
                          <a:cs typeface="Arial" charset="0"/>
                        </a:rPr>
                        <a:t>4,320</a:t>
                      </a:r>
                    </a:p>
                  </a:txBody>
                  <a:tcPr marL="91425" marR="9142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5E4"/>
                    </a:solidFill>
                  </a:tcPr>
                </a:tc>
                <a:tc>
                  <a:txBody>
                    <a:bodyPr/>
                    <a:lstStyle/>
                    <a:p>
                      <a:pPr algn="ctr"/>
                      <a:r>
                        <a:rPr lang="en-US" sz="2800" dirty="0">
                          <a:latin typeface="+mj-lt"/>
                          <a:ea typeface="Arial" charset="0"/>
                          <a:cs typeface="Arial" charset="0"/>
                        </a:rPr>
                        <a:t>52,000</a:t>
                      </a:r>
                    </a:p>
                  </a:txBody>
                  <a:tcPr marL="91425" marR="9142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5E4"/>
                    </a:solidFill>
                  </a:tcPr>
                </a:tc>
                <a:extLst>
                  <a:ext uri="{0D108BD9-81ED-4DB2-BD59-A6C34878D82A}">
                    <a16:rowId xmlns:a16="http://schemas.microsoft.com/office/drawing/2014/main" val="197339179"/>
                  </a:ext>
                </a:extLst>
              </a:tr>
            </a:tbl>
          </a:graphicData>
        </a:graphic>
      </p:graphicFrame>
    </p:spTree>
    <p:extLst>
      <p:ext uri="{BB962C8B-B14F-4D97-AF65-F5344CB8AC3E}">
        <p14:creationId xmlns:p14="http://schemas.microsoft.com/office/powerpoint/2010/main" val="296576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3B1452-F343-E2A9-C10A-569E79DC3E4E}"/>
              </a:ext>
            </a:extLst>
          </p:cNvPr>
          <p:cNvSpPr>
            <a:spLocks noGrp="1"/>
          </p:cNvSpPr>
          <p:nvPr>
            <p:ph type="title"/>
          </p:nvPr>
        </p:nvSpPr>
        <p:spPr/>
        <p:txBody>
          <a:bodyPr/>
          <a:lstStyle/>
          <a:p>
            <a:r>
              <a:rPr lang="en-US" sz="4000" b="1" dirty="0"/>
              <a:t>Richest Countries in the World 2023</a:t>
            </a:r>
          </a:p>
        </p:txBody>
      </p:sp>
      <p:sp>
        <p:nvSpPr>
          <p:cNvPr id="5" name="Content Placeholder 4">
            <a:extLst>
              <a:ext uri="{FF2B5EF4-FFF2-40B4-BE49-F238E27FC236}">
                <a16:creationId xmlns:a16="http://schemas.microsoft.com/office/drawing/2014/main" id="{5A47DE8C-973D-75AC-4A8E-CF407A8ABC1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Interactive chart showing how GDP per capita has changed around the world between 2010-2022.</a:t>
            </a:r>
          </a:p>
          <a:p>
            <a:r>
              <a:rPr lang="en-US" dirty="0">
                <a:latin typeface="Times New Roman" panose="02020603050405020304" pitchFamily="18" charset="0"/>
                <a:cs typeface="Times New Roman" panose="02020603050405020304" pitchFamily="18" charset="0"/>
              </a:rPr>
              <a:t>Top 10 countries by GDP per capita, by Region.</a:t>
            </a:r>
          </a:p>
        </p:txBody>
      </p:sp>
      <p:sp>
        <p:nvSpPr>
          <p:cNvPr id="2" name="Slide Number Placeholder 1">
            <a:extLst>
              <a:ext uri="{FF2B5EF4-FFF2-40B4-BE49-F238E27FC236}">
                <a16:creationId xmlns:a16="http://schemas.microsoft.com/office/drawing/2014/main" id="{7B650FD2-3F3E-4B6E-8E6F-217EE2575CEE}"/>
              </a:ext>
            </a:extLst>
          </p:cNvPr>
          <p:cNvSpPr>
            <a:spLocks noGrp="1"/>
          </p:cNvSpPr>
          <p:nvPr>
            <p:ph type="sldNum" sz="quarter" idx="12"/>
          </p:nvPr>
        </p:nvSpPr>
        <p:spPr/>
        <p:txBody>
          <a:bodyPr/>
          <a:lstStyle/>
          <a:p>
            <a:pPr>
              <a:defRPr/>
            </a:pPr>
            <a:fld id="{7AEF4B71-A9BB-4321-A0B3-2CDC81B55AE1}" type="slidenum">
              <a:rPr lang="en-US" smtClean="0"/>
              <a:pPr>
                <a:defRPr/>
              </a:pPr>
              <a:t>34</a:t>
            </a:fld>
            <a:endParaRPr lang="en-US"/>
          </a:p>
        </p:txBody>
      </p:sp>
    </p:spTree>
    <p:extLst>
      <p:ext uri="{BB962C8B-B14F-4D97-AF65-F5344CB8AC3E}">
        <p14:creationId xmlns:p14="http://schemas.microsoft.com/office/powerpoint/2010/main" val="36514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35</a:t>
            </a:fld>
            <a:endParaRPr lang="en-US"/>
          </a:p>
        </p:txBody>
      </p:sp>
      <p:sp>
        <p:nvSpPr>
          <p:cNvPr id="5" name="Title 1">
            <a:extLst>
              <a:ext uri="{FF2B5EF4-FFF2-40B4-BE49-F238E27FC236}">
                <a16:creationId xmlns:a16="http://schemas.microsoft.com/office/drawing/2014/main" id="{439BD486-B736-4E24-9463-EAEEF0C64508}"/>
              </a:ext>
            </a:extLst>
          </p:cNvPr>
          <p:cNvSpPr>
            <a:spLocks noGrp="1"/>
          </p:cNvSpPr>
          <p:nvPr>
            <p:ph type="title"/>
          </p:nvPr>
        </p:nvSpPr>
        <p:spPr>
          <a:xfrm>
            <a:off x="457200" y="274638"/>
            <a:ext cx="8229600" cy="868362"/>
          </a:xfrm>
        </p:spPr>
        <p:txBody>
          <a:bodyPr/>
          <a:lstStyle/>
          <a:p>
            <a:r>
              <a:rPr lang="en-AU" sz="4000" b="1" dirty="0"/>
              <a:t>U.S. Real Per Capita GDP, 1970-2021</a:t>
            </a:r>
          </a:p>
        </p:txBody>
      </p:sp>
      <p:pic>
        <p:nvPicPr>
          <p:cNvPr id="2" name="Picture 1">
            <a:extLst>
              <a:ext uri="{FF2B5EF4-FFF2-40B4-BE49-F238E27FC236}">
                <a16:creationId xmlns:a16="http://schemas.microsoft.com/office/drawing/2014/main" id="{D3373EAE-432D-4EC3-9FFE-1CEC978A5E94}"/>
              </a:ext>
            </a:extLst>
          </p:cNvPr>
          <p:cNvPicPr>
            <a:picLocks noChangeAspect="1"/>
          </p:cNvPicPr>
          <p:nvPr/>
        </p:nvPicPr>
        <p:blipFill>
          <a:blip r:embed="rId3"/>
          <a:stretch>
            <a:fillRect/>
          </a:stretch>
        </p:blipFill>
        <p:spPr>
          <a:xfrm>
            <a:off x="733839" y="1371600"/>
            <a:ext cx="7676322" cy="4267200"/>
          </a:xfrm>
          <a:prstGeom prst="rect">
            <a:avLst/>
          </a:prstGeom>
        </p:spPr>
      </p:pic>
      <p:sp>
        <p:nvSpPr>
          <p:cNvPr id="3" name="TextBox 2">
            <a:extLst>
              <a:ext uri="{FF2B5EF4-FFF2-40B4-BE49-F238E27FC236}">
                <a16:creationId xmlns:a16="http://schemas.microsoft.com/office/drawing/2014/main" id="{CCBC8C21-6305-4428-9BED-E0435E2E105D}"/>
              </a:ext>
            </a:extLst>
          </p:cNvPr>
          <p:cNvSpPr txBox="1"/>
          <p:nvPr/>
        </p:nvSpPr>
        <p:spPr>
          <a:xfrm>
            <a:off x="304800" y="5867400"/>
            <a:ext cx="8610600" cy="523220"/>
          </a:xfrm>
          <a:prstGeom prst="rect">
            <a:avLst/>
          </a:prstGeom>
          <a:noFill/>
        </p:spPr>
        <p:txBody>
          <a:bodyPr wrap="square" rtlCol="0">
            <a:spAutoFit/>
          </a:bodyPr>
          <a:lstStyle/>
          <a:p>
            <a:pPr marL="285750" indent="-285750">
              <a:buFont typeface="Arial" panose="020B0604020202020204" pitchFamily="34" charset="0"/>
              <a:buChar char="•"/>
            </a:pPr>
            <a:r>
              <a:rPr lang="en-AU" sz="2800" dirty="0">
                <a:latin typeface="Times New Roman" panose="02020603050405020304" pitchFamily="18" charset="0"/>
                <a:cs typeface="Times New Roman" panose="02020603050405020304" pitchFamily="18" charset="0"/>
              </a:rPr>
              <a:t>Emphasize rising living standards over time. FRED.</a:t>
            </a:r>
          </a:p>
        </p:txBody>
      </p:sp>
    </p:spTree>
    <p:extLst>
      <p:ext uri="{BB962C8B-B14F-4D97-AF65-F5344CB8AC3E}">
        <p14:creationId xmlns:p14="http://schemas.microsoft.com/office/powerpoint/2010/main" val="1263373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36</a:t>
            </a:fld>
            <a:endParaRPr lang="en-US"/>
          </a:p>
        </p:txBody>
      </p:sp>
      <p:sp>
        <p:nvSpPr>
          <p:cNvPr id="5" name="Title 1">
            <a:extLst>
              <a:ext uri="{FF2B5EF4-FFF2-40B4-BE49-F238E27FC236}">
                <a16:creationId xmlns:a16="http://schemas.microsoft.com/office/drawing/2014/main" id="{439BD486-B736-4E24-9463-EAEEF0C64508}"/>
              </a:ext>
            </a:extLst>
          </p:cNvPr>
          <p:cNvSpPr>
            <a:spLocks noGrp="1"/>
          </p:cNvSpPr>
          <p:nvPr>
            <p:ph type="title"/>
          </p:nvPr>
        </p:nvSpPr>
        <p:spPr>
          <a:xfrm>
            <a:off x="457200" y="350838"/>
            <a:ext cx="8229600" cy="1020762"/>
          </a:xfrm>
        </p:spPr>
        <p:txBody>
          <a:bodyPr/>
          <a:lstStyle/>
          <a:p>
            <a:r>
              <a:rPr lang="en-AU" sz="4000" b="1" dirty="0"/>
              <a:t>Comparing Economic Growth</a:t>
            </a:r>
            <a:br>
              <a:rPr lang="en-AU" sz="4000" b="1" dirty="0"/>
            </a:br>
            <a:r>
              <a:rPr lang="en-AU" sz="4000" b="1" dirty="0"/>
              <a:t>across nations</a:t>
            </a:r>
          </a:p>
        </p:txBody>
      </p:sp>
      <p:pic>
        <p:nvPicPr>
          <p:cNvPr id="2" name="Picture 1">
            <a:extLst>
              <a:ext uri="{FF2B5EF4-FFF2-40B4-BE49-F238E27FC236}">
                <a16:creationId xmlns:a16="http://schemas.microsoft.com/office/drawing/2014/main" id="{C317FD81-C6B2-4460-9D33-99C985E058DA}"/>
              </a:ext>
            </a:extLst>
          </p:cNvPr>
          <p:cNvPicPr>
            <a:picLocks noChangeAspect="1"/>
          </p:cNvPicPr>
          <p:nvPr/>
        </p:nvPicPr>
        <p:blipFill>
          <a:blip r:embed="rId3"/>
          <a:stretch>
            <a:fillRect/>
          </a:stretch>
        </p:blipFill>
        <p:spPr>
          <a:xfrm>
            <a:off x="1025179" y="1600200"/>
            <a:ext cx="7093642" cy="4488031"/>
          </a:xfrm>
          <a:prstGeom prst="rect">
            <a:avLst/>
          </a:prstGeom>
        </p:spPr>
      </p:pic>
    </p:spTree>
    <p:extLst>
      <p:ext uri="{BB962C8B-B14F-4D97-AF65-F5344CB8AC3E}">
        <p14:creationId xmlns:p14="http://schemas.microsoft.com/office/powerpoint/2010/main" val="196340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070100"/>
            <a:ext cx="8018462"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blue_lin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2976563"/>
            <a:ext cx="6513513"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hort_ru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3063875"/>
            <a:ext cx="596265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in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6763" y="2806700"/>
            <a:ext cx="28067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ontractio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86163" y="5097463"/>
            <a:ext cx="212883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itle 6"/>
          <p:cNvSpPr>
            <a:spLocks noGrp="1"/>
          </p:cNvSpPr>
          <p:nvPr>
            <p:ph type="title"/>
          </p:nvPr>
        </p:nvSpPr>
        <p:spPr>
          <a:xfrm>
            <a:off x="457200" y="228601"/>
            <a:ext cx="8229600" cy="982662"/>
          </a:xfrm>
        </p:spPr>
        <p:txBody>
          <a:bodyPr/>
          <a:lstStyle/>
          <a:p>
            <a:r>
              <a:rPr lang="en-US" altLang="en-US" sz="4000" b="1" dirty="0">
                <a:cs typeface="Arial" panose="020B0604020202020204" pitchFamily="34" charset="0"/>
              </a:rPr>
              <a:t>3. Business Cycles</a:t>
            </a:r>
          </a:p>
        </p:txBody>
      </p:sp>
      <p:sp>
        <p:nvSpPr>
          <p:cNvPr id="3" name="Slide Number Placeholder 2">
            <a:extLst>
              <a:ext uri="{FF2B5EF4-FFF2-40B4-BE49-F238E27FC236}">
                <a16:creationId xmlns:a16="http://schemas.microsoft.com/office/drawing/2014/main" id="{0416A8A1-4490-0942-C766-FD4CF9B56906}"/>
              </a:ext>
            </a:extLst>
          </p:cNvPr>
          <p:cNvSpPr>
            <a:spLocks noGrp="1"/>
          </p:cNvSpPr>
          <p:nvPr>
            <p:ph type="sldNum" sz="quarter" idx="12"/>
          </p:nvPr>
        </p:nvSpPr>
        <p:spPr/>
        <p:txBody>
          <a:bodyPr/>
          <a:lstStyle/>
          <a:p>
            <a:pPr>
              <a:defRPr/>
            </a:pPr>
            <a:fld id="{34D6A8A7-5109-4035-A6F9-3284B529B11C}" type="slidenum">
              <a:rPr lang="en-US" smtClean="0"/>
              <a:pPr>
                <a:defRPr/>
              </a:pPr>
              <a:t>37</a:t>
            </a:fld>
            <a:endParaRPr lang="en-US"/>
          </a:p>
        </p:txBody>
      </p:sp>
    </p:spTree>
    <p:extLst>
      <p:ext uri="{BB962C8B-B14F-4D97-AF65-F5344CB8AC3E}">
        <p14:creationId xmlns:p14="http://schemas.microsoft.com/office/powerpoint/2010/main" val="2345745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04800" y="225425"/>
            <a:ext cx="8534400" cy="917575"/>
          </a:xfrm>
        </p:spPr>
        <p:txBody>
          <a:bodyPr/>
          <a:lstStyle/>
          <a:p>
            <a:r>
              <a:rPr lang="en-US" altLang="en-US" sz="4000" b="1" dirty="0">
                <a:cs typeface="Arial" panose="020B0604020202020204" pitchFamily="34" charset="0"/>
              </a:rPr>
              <a:t>The Business Cycle in the United States</a:t>
            </a:r>
          </a:p>
        </p:txBody>
      </p:sp>
      <p:pic>
        <p:nvPicPr>
          <p:cNvPr id="2" name="Picture 1">
            <a:extLst>
              <a:ext uri="{FF2B5EF4-FFF2-40B4-BE49-F238E27FC236}">
                <a16:creationId xmlns:a16="http://schemas.microsoft.com/office/drawing/2014/main" id="{3A946D4C-DFEB-43CC-841B-F2D006CA53DA}"/>
              </a:ext>
            </a:extLst>
          </p:cNvPr>
          <p:cNvPicPr>
            <a:picLocks noChangeAspect="1"/>
          </p:cNvPicPr>
          <p:nvPr/>
        </p:nvPicPr>
        <p:blipFill>
          <a:blip r:embed="rId3"/>
          <a:stretch>
            <a:fillRect/>
          </a:stretch>
        </p:blipFill>
        <p:spPr>
          <a:xfrm>
            <a:off x="573704" y="1447800"/>
            <a:ext cx="8155526" cy="4471988"/>
          </a:xfrm>
          <a:prstGeom prst="rect">
            <a:avLst/>
          </a:prstGeom>
        </p:spPr>
      </p:pic>
      <p:sp>
        <p:nvSpPr>
          <p:cNvPr id="3" name="Slide Number Placeholder 2">
            <a:extLst>
              <a:ext uri="{FF2B5EF4-FFF2-40B4-BE49-F238E27FC236}">
                <a16:creationId xmlns:a16="http://schemas.microsoft.com/office/drawing/2014/main" id="{F4DA01C1-B548-9FEF-A29A-C60F99312994}"/>
              </a:ext>
            </a:extLst>
          </p:cNvPr>
          <p:cNvSpPr>
            <a:spLocks noGrp="1"/>
          </p:cNvSpPr>
          <p:nvPr>
            <p:ph type="sldNum" sz="quarter" idx="12"/>
          </p:nvPr>
        </p:nvSpPr>
        <p:spPr/>
        <p:txBody>
          <a:bodyPr/>
          <a:lstStyle/>
          <a:p>
            <a:pPr>
              <a:defRPr/>
            </a:pPr>
            <a:fld id="{34D6A8A7-5109-4035-A6F9-3284B529B11C}" type="slidenum">
              <a:rPr lang="en-US" smtClean="0"/>
              <a:pPr>
                <a:defRPr/>
              </a:pPr>
              <a:t>38</a:t>
            </a:fld>
            <a:endParaRPr lang="en-US"/>
          </a:p>
        </p:txBody>
      </p:sp>
    </p:spTree>
    <p:extLst>
      <p:ext uri="{BB962C8B-B14F-4D97-AF65-F5344CB8AC3E}">
        <p14:creationId xmlns:p14="http://schemas.microsoft.com/office/powerpoint/2010/main" val="358186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3" descr="C:\Users\jabrown\AppData\Local\Microsoft\Windows\Temporary Internet Files\Content.IE5\A0H2D4MZ\MP91021648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52578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1"/>
          <p:cNvSpPr>
            <a:spLocks noGrp="1"/>
          </p:cNvSpPr>
          <p:nvPr>
            <p:ph type="title"/>
          </p:nvPr>
        </p:nvSpPr>
        <p:spPr>
          <a:xfrm>
            <a:off x="533400" y="274638"/>
            <a:ext cx="8001000" cy="863600"/>
          </a:xfrm>
        </p:spPr>
        <p:txBody>
          <a:bodyPr/>
          <a:lstStyle/>
          <a:p>
            <a:pPr eaLnBrk="1" hangingPunct="1"/>
            <a:r>
              <a:rPr lang="en-US" altLang="en-US" sz="4000" b="1" dirty="0"/>
              <a:t>GDP Does Not Fully Account For: </a:t>
            </a:r>
          </a:p>
        </p:txBody>
      </p:sp>
      <p:sp>
        <p:nvSpPr>
          <p:cNvPr id="38915" name="Content Placeholder 2"/>
          <p:cNvSpPr>
            <a:spLocks noGrp="1"/>
          </p:cNvSpPr>
          <p:nvPr>
            <p:ph idx="1"/>
          </p:nvPr>
        </p:nvSpPr>
        <p:spPr>
          <a:xfrm>
            <a:off x="457200" y="1447800"/>
            <a:ext cx="8229600" cy="4525963"/>
          </a:xfrm>
        </p:spPr>
        <p:txBody>
          <a:bodyPr/>
          <a:lstStyle/>
          <a:p>
            <a:pPr eaLnBrk="1" hangingPunct="1"/>
            <a:r>
              <a:rPr lang="en-US" altLang="en-US" dirty="0">
                <a:latin typeface="Times New Roman" panose="02020603050405020304" pitchFamily="18" charset="0"/>
                <a:cs typeface="Times New Roman" panose="02020603050405020304" pitchFamily="18" charset="0"/>
              </a:rPr>
              <a:t>Nonmarket goods</a:t>
            </a:r>
          </a:p>
          <a:p>
            <a:pPr eaLnBrk="1" hangingPunct="1"/>
            <a:r>
              <a:rPr lang="en-US" altLang="en-US" dirty="0">
                <a:latin typeface="Times New Roman" panose="02020603050405020304" pitchFamily="18" charset="0"/>
                <a:cs typeface="Times New Roman" panose="02020603050405020304" pitchFamily="18" charset="0"/>
              </a:rPr>
              <a:t>Underground economy</a:t>
            </a:r>
          </a:p>
          <a:p>
            <a:pPr eaLnBrk="1" hangingPunct="1"/>
            <a:r>
              <a:rPr lang="en-US" altLang="en-US" dirty="0">
                <a:latin typeface="Times New Roman" panose="02020603050405020304" pitchFamily="18" charset="0"/>
                <a:cs typeface="Times New Roman" panose="02020603050405020304" pitchFamily="18" charset="0"/>
              </a:rPr>
              <a:t>Quality of life</a:t>
            </a:r>
            <a:endParaRPr lang="en-US" altLang="en-US" b="1" dirty="0">
              <a:solidFill>
                <a:srgbClr val="FF0000"/>
              </a:solidFill>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rPr>
              <a:t>Leisure time</a:t>
            </a:r>
          </a:p>
          <a:p>
            <a:pPr eaLnBrk="1" hangingPunct="1"/>
            <a:r>
              <a:rPr lang="en-US" altLang="en-US" dirty="0">
                <a:latin typeface="Times New Roman" panose="02020603050405020304" pitchFamily="18" charset="0"/>
                <a:cs typeface="Times New Roman" panose="02020603050405020304" pitchFamily="18" charset="0"/>
              </a:rPr>
              <a:t>Distribution of income</a:t>
            </a:r>
            <a:endParaRPr lang="en-US" altLang="en-US" b="1" dirty="0">
              <a:solidFill>
                <a:srgbClr val="FF0000"/>
              </a:solidFill>
              <a:latin typeface="Times New Roman" panose="02020603050405020304" pitchFamily="18" charset="0"/>
              <a:cs typeface="Times New Roman" panose="02020603050405020304" pitchFamily="18" charset="0"/>
            </a:endParaRPr>
          </a:p>
        </p:txBody>
      </p:sp>
      <p:pic>
        <p:nvPicPr>
          <p:cNvPr id="38916" name="Picture 3" descr="C:\Users\jabrown\AppData\Local\Microsoft\Windows\Temporary Internet Files\Content.IE5\YR3NAJND\MP90043172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876800"/>
            <a:ext cx="1676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descr="C:\Users\jabrown\AppData\Local\Microsoft\Windows\Temporary Internet Files\Content.IE5\AK460K0K\MP90043718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4876800"/>
            <a:ext cx="15240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1" descr="C:\Users\jabrown\AppData\Local\Microsoft\Windows\Temporary Internet Files\Content.IE5\YR3NAJND\MP900400946[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876800"/>
            <a:ext cx="16462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3600" y="4876800"/>
            <a:ext cx="16224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EB42CF0-E60C-BAC2-0CA8-59D8E42959C3}"/>
              </a:ext>
            </a:extLst>
          </p:cNvPr>
          <p:cNvSpPr>
            <a:spLocks noGrp="1"/>
          </p:cNvSpPr>
          <p:nvPr>
            <p:ph type="sldNum" sz="quarter" idx="12"/>
          </p:nvPr>
        </p:nvSpPr>
        <p:spPr/>
        <p:txBody>
          <a:bodyPr/>
          <a:lstStyle/>
          <a:p>
            <a:pPr>
              <a:defRPr/>
            </a:pPr>
            <a:fld id="{34D6A8A7-5109-4035-A6F9-3284B529B11C}" type="slidenum">
              <a:rPr lang="en-US" smtClean="0"/>
              <a:pPr>
                <a:defRPr/>
              </a:pPr>
              <a:t>39</a:t>
            </a:fld>
            <a:endParaRPr lang="en-US"/>
          </a:p>
        </p:txBody>
      </p:sp>
    </p:spTree>
    <p:extLst>
      <p:ext uri="{BB962C8B-B14F-4D97-AF65-F5344CB8AC3E}">
        <p14:creationId xmlns:p14="http://schemas.microsoft.com/office/powerpoint/2010/main" val="28859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fade">
                                      <p:cBhvr>
                                        <p:cTn id="27"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36850"/>
            <a:ext cx="7467600" cy="4044950"/>
          </a:xfrm>
          <a:prstGeom prst="rect">
            <a:avLst/>
          </a:prstGeom>
        </p:spPr>
      </p:pic>
      <p:sp>
        <p:nvSpPr>
          <p:cNvPr id="2" name="Title 1"/>
          <p:cNvSpPr>
            <a:spLocks noGrp="1"/>
          </p:cNvSpPr>
          <p:nvPr>
            <p:ph type="title"/>
          </p:nvPr>
        </p:nvSpPr>
        <p:spPr>
          <a:xfrm>
            <a:off x="381000" y="152400"/>
            <a:ext cx="8458200" cy="884238"/>
          </a:xfrm>
        </p:spPr>
        <p:txBody>
          <a:bodyPr/>
          <a:lstStyle/>
          <a:p>
            <a:r>
              <a:rPr lang="en-US" sz="4000" b="1" dirty="0"/>
              <a:t>Macroeconomics vs Microeconomics</a:t>
            </a:r>
          </a:p>
        </p:txBody>
      </p:sp>
      <p:sp>
        <p:nvSpPr>
          <p:cNvPr id="3" name="Content Placeholder 2"/>
          <p:cNvSpPr>
            <a:spLocks noGrp="1"/>
          </p:cNvSpPr>
          <p:nvPr>
            <p:ph sz="quarter" idx="1"/>
          </p:nvPr>
        </p:nvSpPr>
        <p:spPr>
          <a:xfrm>
            <a:off x="533400" y="1301750"/>
            <a:ext cx="8077200" cy="1593850"/>
          </a:xfrm>
        </p:spPr>
        <p:txBody>
          <a:bodyPr>
            <a:noAutofit/>
          </a:bodyPr>
          <a:lstStyle/>
          <a:p>
            <a:r>
              <a:rPr lang="en-US" b="1" dirty="0">
                <a:latin typeface="Times New Roman" panose="02020603050405020304" pitchFamily="18" charset="0"/>
                <a:cs typeface="Times New Roman" panose="02020603050405020304" pitchFamily="18" charset="0"/>
              </a:rPr>
              <a:t>Macroeconomics: </a:t>
            </a:r>
            <a:r>
              <a:rPr lang="en-US" dirty="0">
                <a:latin typeface="Times New Roman" panose="02020603050405020304" pitchFamily="18" charset="0"/>
                <a:cs typeface="Times New Roman" panose="02020603050405020304" pitchFamily="18" charset="0"/>
              </a:rPr>
              <a:t>study of the economy as a 	whole. For example: economic growth, unemployment, inflation, etc.</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4793D8A-F9B3-AB3D-3023-26E96DCF3FEE}"/>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extLst>
      <p:ext uri="{BB962C8B-B14F-4D97-AF65-F5344CB8AC3E}">
        <p14:creationId xmlns:p14="http://schemas.microsoft.com/office/powerpoint/2010/main" val="17200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457200" y="214386"/>
            <a:ext cx="8229600" cy="852414"/>
          </a:xfrm>
        </p:spPr>
        <p:txBody>
          <a:bodyPr/>
          <a:lstStyle/>
          <a:p>
            <a:r>
              <a:rPr lang="en-US" altLang="en-US" sz="4000" b="1" dirty="0">
                <a:cs typeface="Arial" panose="020B0604020202020204" pitchFamily="34" charset="0"/>
              </a:rPr>
              <a:t>Shortcomings of GDP </a:t>
            </a:r>
          </a:p>
        </p:txBody>
      </p:sp>
      <p:sp>
        <p:nvSpPr>
          <p:cNvPr id="5" name="Content Placeholder 4"/>
          <p:cNvSpPr>
            <a:spLocks noGrp="1"/>
          </p:cNvSpPr>
          <p:nvPr>
            <p:ph idx="1"/>
          </p:nvPr>
        </p:nvSpPr>
        <p:spPr>
          <a:xfrm>
            <a:off x="457200" y="1371600"/>
            <a:ext cx="8229600" cy="5297487"/>
          </a:xfrm>
        </p:spPr>
        <p:txBody>
          <a:bodyPr/>
          <a:lstStyle/>
          <a:p>
            <a:pPr eaLnBrk="1" hangingPunct="1">
              <a:defRPr/>
            </a:pPr>
            <a:r>
              <a:rPr lang="en-US" altLang="en-US" sz="2800" dirty="0">
                <a:latin typeface="Times New Roman" panose="02020603050405020304" pitchFamily="18" charset="0"/>
                <a:cs typeface="Times New Roman" panose="02020603050405020304" pitchFamily="18" charset="0"/>
              </a:rPr>
              <a:t>Underground economy</a:t>
            </a: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lvl="1" eaLnBrk="1" hangingPunct="1">
              <a:defRPr/>
            </a:pPr>
            <a:endParaRPr lang="en-US" altLang="en-US" sz="2400" dirty="0">
              <a:latin typeface="Times New Roman" panose="02020603050405020304" pitchFamily="18" charset="0"/>
              <a:cs typeface="Times New Roman" panose="02020603050405020304" pitchFamily="18" charset="0"/>
            </a:endParaRPr>
          </a:p>
          <a:p>
            <a:pPr marL="457200" lvl="1" indent="0" eaLnBrk="1" hangingPunct="1">
              <a:spcAft>
                <a:spcPts val="600"/>
              </a:spcAft>
              <a:buFont typeface="Arial" panose="020B0604020202020204" pitchFamily="34" charset="0"/>
              <a:buNone/>
              <a:defRPr/>
            </a:pPr>
            <a:endParaRPr lang="en-US" altLang="en-US" sz="2400" dirty="0">
              <a:latin typeface="Times New Roman" panose="02020603050405020304" pitchFamily="18" charset="0"/>
              <a:cs typeface="Times New Roman" panose="02020603050405020304" pitchFamily="18" charset="0"/>
            </a:endParaRPr>
          </a:p>
          <a:p>
            <a:pPr lvl="1" eaLnBrk="1" hangingPunct="1">
              <a:spcAft>
                <a:spcPts val="600"/>
              </a:spcAft>
              <a:defRPr/>
            </a:pPr>
            <a:r>
              <a:rPr lang="en-US" altLang="en-US" sz="2400" dirty="0">
                <a:latin typeface="Times New Roman" panose="02020603050405020304" pitchFamily="18" charset="0"/>
                <a:cs typeface="Times New Roman" panose="02020603050405020304" pitchFamily="18" charset="0"/>
              </a:rPr>
              <a:t>Size of underground economy?</a:t>
            </a:r>
          </a:p>
          <a:p>
            <a:pPr lvl="2" eaLnBrk="1" hangingPunct="1">
              <a:defRPr/>
            </a:pPr>
            <a:r>
              <a:rPr lang="en-US" altLang="en-US" dirty="0">
                <a:latin typeface="Times New Roman" panose="02020603050405020304" pitchFamily="18" charset="0"/>
                <a:ea typeface="Helvetica Neue" pitchFamily="3" charset="0"/>
                <a:cs typeface="Times New Roman" panose="02020603050405020304" pitchFamily="18" charset="0"/>
              </a:rPr>
              <a:t>   percent of GDP (estimated) in United States</a:t>
            </a:r>
          </a:p>
          <a:p>
            <a:pPr lvl="2" eaLnBrk="1" hangingPunct="1">
              <a:defRPr/>
            </a:pPr>
            <a:r>
              <a:rPr lang="en-US" altLang="en-US" dirty="0">
                <a:latin typeface="Times New Roman" panose="02020603050405020304" pitchFamily="18" charset="0"/>
                <a:ea typeface="Helvetica Neue" pitchFamily="3" charset="0"/>
                <a:cs typeface="Times New Roman" panose="02020603050405020304" pitchFamily="18" charset="0"/>
              </a:rPr>
              <a:t>   percent in developing countries</a:t>
            </a:r>
          </a:p>
        </p:txBody>
      </p:sp>
      <p:graphicFrame>
        <p:nvGraphicFramePr>
          <p:cNvPr id="6" name="Diagram 5"/>
          <p:cNvGraphicFramePr/>
          <p:nvPr>
            <p:extLst>
              <p:ext uri="{D42A27DB-BD31-4B8C-83A1-F6EECF244321}">
                <p14:modId xmlns:p14="http://schemas.microsoft.com/office/powerpoint/2010/main" val="292575643"/>
              </p:ext>
            </p:extLst>
          </p:nvPr>
        </p:nvGraphicFramePr>
        <p:xfrm>
          <a:off x="1705690" y="1828800"/>
          <a:ext cx="5732621" cy="3773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3DEBB95E-8853-A246-101B-0307C96D2DED}"/>
              </a:ext>
            </a:extLst>
          </p:cNvPr>
          <p:cNvSpPr>
            <a:spLocks noGrp="1"/>
          </p:cNvSpPr>
          <p:nvPr>
            <p:ph type="sldNum" sz="quarter" idx="12"/>
          </p:nvPr>
        </p:nvSpPr>
        <p:spPr/>
        <p:txBody>
          <a:bodyPr/>
          <a:lstStyle/>
          <a:p>
            <a:pPr>
              <a:defRPr/>
            </a:pPr>
            <a:fld id="{34D6A8A7-5109-4035-A6F9-3284B529B11C}" type="slidenum">
              <a:rPr lang="en-US" smtClean="0"/>
              <a:pPr>
                <a:defRPr/>
              </a:pPr>
              <a:t>40</a:t>
            </a:fld>
            <a:endParaRPr lang="en-US"/>
          </a:p>
        </p:txBody>
      </p:sp>
    </p:spTree>
    <p:extLst>
      <p:ext uri="{BB962C8B-B14F-4D97-AF65-F5344CB8AC3E}">
        <p14:creationId xmlns:p14="http://schemas.microsoft.com/office/powerpoint/2010/main" val="184274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304800"/>
            <a:ext cx="8153400" cy="838200"/>
          </a:xfrm>
        </p:spPr>
        <p:txBody>
          <a:bodyPr/>
          <a:lstStyle/>
          <a:p>
            <a:r>
              <a:rPr lang="en-US" altLang="en-US" sz="4000" b="1" dirty="0"/>
              <a:t>GDP and the Environment </a:t>
            </a:r>
          </a:p>
        </p:txBody>
      </p:sp>
      <p:sp>
        <p:nvSpPr>
          <p:cNvPr id="53250" name="Text Placeholder 2"/>
          <p:cNvSpPr>
            <a:spLocks noGrp="1"/>
          </p:cNvSpPr>
          <p:nvPr>
            <p:ph type="body" sz="half" idx="1"/>
          </p:nvPr>
        </p:nvSpPr>
        <p:spPr>
          <a:xfrm>
            <a:off x="152400" y="1447800"/>
            <a:ext cx="4457700" cy="5257800"/>
          </a:xfrm>
        </p:spPr>
        <p:txBody>
          <a:bodyPr/>
          <a:lstStyle/>
          <a:p>
            <a:r>
              <a:rPr lang="en-US" altLang="en-US" dirty="0">
                <a:latin typeface="Times New Roman" panose="02020603050405020304" pitchFamily="18" charset="0"/>
                <a:cs typeface="Times New Roman" panose="02020603050405020304" pitchFamily="18" charset="0"/>
              </a:rPr>
              <a:t>When a factory sells goods, we count the goods in GDP. </a:t>
            </a:r>
          </a:p>
          <a:p>
            <a:r>
              <a:rPr lang="en-US" altLang="en-US" dirty="0">
                <a:latin typeface="Times New Roman" panose="02020603050405020304" pitchFamily="18" charset="0"/>
                <a:cs typeface="Times New Roman" panose="02020603050405020304" pitchFamily="18" charset="0"/>
              </a:rPr>
              <a:t>When the factory hires a company to clean up the pollution it creates, we also count that in GDP.</a:t>
            </a:r>
          </a:p>
          <a:p>
            <a:r>
              <a:rPr lang="en-US" altLang="en-US" dirty="0">
                <a:latin typeface="Times New Roman" panose="02020603050405020304" pitchFamily="18" charset="0"/>
                <a:cs typeface="Times New Roman" panose="02020603050405020304" pitchFamily="18" charset="0"/>
              </a:rPr>
              <a:t>GDP                   the true value created.</a:t>
            </a:r>
          </a:p>
        </p:txBody>
      </p:sp>
      <p:pic>
        <p:nvPicPr>
          <p:cNvPr id="53251"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rcRect l="25174" r="25174"/>
          <a:stretch>
            <a:fillRect/>
          </a:stretch>
        </p:blipFill>
        <p:spPr>
          <a:xfrm>
            <a:off x="4762500" y="1447800"/>
            <a:ext cx="4381500" cy="5410200"/>
          </a:xfrm>
        </p:spPr>
      </p:pic>
    </p:spTree>
    <p:extLst>
      <p:ext uri="{BB962C8B-B14F-4D97-AF65-F5344CB8AC3E}">
        <p14:creationId xmlns:p14="http://schemas.microsoft.com/office/powerpoint/2010/main" val="75676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fade">
                                      <p:cBhvr>
                                        <p:cTn id="7" dur="500"/>
                                        <p:tgtEl>
                                          <p:spTgt spid="53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250">
                                            <p:txEl>
                                              <p:pRg st="1" end="1"/>
                                            </p:txEl>
                                          </p:spTgt>
                                        </p:tgtEl>
                                        <p:attrNameLst>
                                          <p:attrName>style.visibility</p:attrName>
                                        </p:attrNameLst>
                                      </p:cBhvr>
                                      <p:to>
                                        <p:strVal val="visible"/>
                                      </p:to>
                                    </p:set>
                                    <p:animEffect transition="in" filter="fade">
                                      <p:cBhvr>
                                        <p:cTn id="12" dur="500"/>
                                        <p:tgtEl>
                                          <p:spTgt spid="53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250">
                                            <p:txEl>
                                              <p:pRg st="2" end="2"/>
                                            </p:txEl>
                                          </p:spTgt>
                                        </p:tgtEl>
                                        <p:attrNameLst>
                                          <p:attrName>style.visibility</p:attrName>
                                        </p:attrNameLst>
                                      </p:cBhvr>
                                      <p:to>
                                        <p:strVal val="visible"/>
                                      </p:to>
                                    </p:set>
                                    <p:animEffect transition="in" filter="fade">
                                      <p:cBhvr>
                                        <p:cTn id="17" dur="500"/>
                                        <p:tgtEl>
                                          <p:spTgt spid="532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Content Placeholder 2"/>
          <p:cNvSpPr>
            <a:spLocks noGrp="1"/>
          </p:cNvSpPr>
          <p:nvPr>
            <p:ph idx="1"/>
          </p:nvPr>
        </p:nvSpPr>
        <p:spPr>
          <a:xfrm>
            <a:off x="76200" y="0"/>
            <a:ext cx="9067800" cy="6669088"/>
          </a:xfrm>
        </p:spPr>
        <p:txBody>
          <a:bodyPr/>
          <a:lstStyle/>
          <a:p>
            <a:pPr marL="0" indent="0" algn="ctr" eaLnBrk="1" hangingPunct="1">
              <a:spcBef>
                <a:spcPct val="0"/>
              </a:spcBef>
              <a:buFont typeface="Arial" panose="020B0604020202020204" pitchFamily="34" charset="0"/>
              <a:buNone/>
            </a:pPr>
            <a:r>
              <a:rPr lang="en-US" altLang="ja-JP" sz="4000" b="1" dirty="0">
                <a:latin typeface="Times New Roman" panose="02020603050405020304" pitchFamily="18" charset="0"/>
                <a:cs typeface="Times New Roman" panose="02020603050405020304" pitchFamily="18" charset="0"/>
              </a:rPr>
              <a:t>Alternatives to GDP</a:t>
            </a:r>
            <a:r>
              <a:rPr lang="en-US" altLang="ja-JP" sz="4400" b="1" dirty="0">
                <a:latin typeface="Times New Roman" panose="02020603050405020304" pitchFamily="18" charset="0"/>
                <a:cs typeface="Times New Roman" panose="02020603050405020304" pitchFamily="18" charset="0"/>
              </a:rPr>
              <a:t> </a:t>
            </a:r>
            <a:r>
              <a:rPr lang="en-US" altLang="ja-JP" sz="1800" b="1" dirty="0">
                <a:solidFill>
                  <a:srgbClr val="FF0000"/>
                </a:solidFill>
                <a:latin typeface="Times New Roman" panose="02020603050405020304" pitchFamily="18" charset="0"/>
                <a:cs typeface="Times New Roman" panose="02020603050405020304" pitchFamily="18" charset="0"/>
              </a:rPr>
              <a:t>Are You Happy on a Scale of 0-10?</a:t>
            </a:r>
          </a:p>
          <a:p>
            <a:pPr marL="0" indent="0" eaLnBrk="1" hangingPunct="1">
              <a:spcBef>
                <a:spcPct val="0"/>
              </a:spcBef>
              <a:buFont typeface="Arial" panose="020B0604020202020204" pitchFamily="34" charset="0"/>
              <a:buNone/>
            </a:pPr>
            <a:endParaRPr lang="en-US" altLang="ja-JP" sz="2800" dirty="0">
              <a:latin typeface="Times New Roman" panose="02020603050405020304" pitchFamily="18" charset="0"/>
              <a:cs typeface="Times New Roman" panose="02020603050405020304" pitchFamily="18" charset="0"/>
            </a:endParaRPr>
          </a:p>
          <a:p>
            <a:pPr marL="0" indent="0" eaLnBrk="1" hangingPunct="1">
              <a:spcBef>
                <a:spcPct val="0"/>
              </a:spcBef>
              <a:buFont typeface="Arial" panose="020B0604020202020204" pitchFamily="34" charset="0"/>
              <a:buNone/>
            </a:pPr>
            <a:r>
              <a:rPr lang="ja-JP" altLang="en-US" sz="2800" dirty="0">
                <a:latin typeface="Times New Roman" panose="02020603050405020304" pitchFamily="18" charset="0"/>
                <a:cs typeface="Times New Roman" panose="02020603050405020304" pitchFamily="18" charset="0"/>
              </a:rPr>
              <a:t>“</a:t>
            </a:r>
            <a:r>
              <a:rPr lang="en-US" altLang="ja-JP" sz="2800" i="1" dirty="0">
                <a:latin typeface="Times New Roman" panose="02020603050405020304" pitchFamily="18" charset="0"/>
                <a:cs typeface="Times New Roman" panose="02020603050405020304" pitchFamily="18" charset="0"/>
              </a:rPr>
              <a:t>We hold these Truths to be self-evident, that all Men are created equal, that they are endowed by their Creator with certain unalienable Rights, that among these are Life, Liberty and the Pursuit of Happiness. That to secure these Rights, Governments are instituted among Men, deriving their just Powers from the Consent of the Governed, that whenever any Form of Government becomes destructive to these Ends, it is the Right of the People to alter or to abolish it, and to institute new Government, laying its foundation on such Principles and organizing its Powers in such Form, as to them shall seem most likely to effect their Safety and Happiness</a:t>
            </a:r>
            <a:r>
              <a:rPr lang="en-US" altLang="ja-JP" sz="2800" dirty="0">
                <a:latin typeface="Times New Roman" panose="02020603050405020304" pitchFamily="18" charset="0"/>
                <a:cs typeface="Times New Roman" panose="02020603050405020304" pitchFamily="18" charset="0"/>
              </a:rPr>
              <a:t>...</a:t>
            </a:r>
            <a:r>
              <a:rPr lang="ja-JP" altLang="en-US" sz="2800" dirty="0">
                <a:latin typeface="Times New Roman" panose="02020603050405020304" pitchFamily="18" charset="0"/>
                <a:cs typeface="Times New Roman" panose="02020603050405020304" pitchFamily="18" charset="0"/>
              </a:rPr>
              <a:t>”</a:t>
            </a:r>
            <a:endParaRPr lang="en-US" altLang="ja-JP" sz="2800" dirty="0">
              <a:latin typeface="Times New Roman" panose="02020603050405020304" pitchFamily="18" charset="0"/>
              <a:cs typeface="Times New Roman" panose="02020603050405020304" pitchFamily="18" charset="0"/>
            </a:endParaRPr>
          </a:p>
          <a:p>
            <a:pPr marL="0" indent="0" algn="r" eaLnBrk="1" hangingPunct="1">
              <a:spcBef>
                <a:spcPct val="0"/>
              </a:spcBef>
              <a:buFont typeface="Arial" panose="020B0604020202020204" pitchFamily="34" charset="0"/>
              <a:buNone/>
            </a:pPr>
            <a:endParaRPr lang="en-US" altLang="en-US" sz="2800" dirty="0">
              <a:latin typeface="Times New Roman" panose="02020603050405020304" pitchFamily="18" charset="0"/>
              <a:cs typeface="Times New Roman" panose="02020603050405020304" pitchFamily="18" charset="0"/>
            </a:endParaRPr>
          </a:p>
          <a:p>
            <a:pPr marL="0" indent="0" algn="r" eaLnBrk="1" hangingPunct="1">
              <a:spcBef>
                <a:spcPct val="0"/>
              </a:spcBef>
              <a:buFont typeface="Arial" panose="020B0604020202020204" pitchFamily="34" charset="0"/>
              <a:buNone/>
            </a:pP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Declaration of Independence</a:t>
            </a:r>
            <a:r>
              <a:rPr lang="en-US" altLang="en-US" sz="2800" dirty="0">
                <a:latin typeface="Times New Roman" panose="02020603050405020304" pitchFamily="18" charset="0"/>
                <a:cs typeface="Times New Roman" panose="02020603050405020304" pitchFamily="18" charset="0"/>
              </a:rPr>
              <a:t>, 1776.</a:t>
            </a:r>
          </a:p>
        </p:txBody>
      </p:sp>
      <p:sp>
        <p:nvSpPr>
          <p:cNvPr id="4710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99E4878-0284-4344-8087-A982C4EC7570}" type="slidenum">
              <a:rPr lang="en-US" altLang="en-US" sz="1200">
                <a:solidFill>
                  <a:srgbClr val="898989"/>
                </a:solidFill>
                <a:latin typeface="Calibri" panose="020F0502020204030204" pitchFamily="34" charset="0"/>
              </a:rPr>
              <a:pPr eaLnBrk="1" hangingPunct="1"/>
              <a:t>42</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330965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EA366-CDAE-4007-8B04-805848525A8C}"/>
              </a:ext>
            </a:extLst>
          </p:cNvPr>
          <p:cNvSpPr>
            <a:spLocks noGrp="1"/>
          </p:cNvSpPr>
          <p:nvPr>
            <p:ph idx="1"/>
          </p:nvPr>
        </p:nvSpPr>
        <p:spPr>
          <a:xfrm>
            <a:off x="228600" y="1605451"/>
            <a:ext cx="3733800" cy="4935049"/>
          </a:xfrm>
        </p:spPr>
        <p:txBody>
          <a:bodyPr/>
          <a:lstStyle/>
          <a:p>
            <a:r>
              <a:rPr lang="en-US" altLang="en-US" sz="2800" dirty="0">
                <a:latin typeface="Times New Roman" panose="02020603050405020304" pitchFamily="18" charset="0"/>
                <a:cs typeface="Times New Roman" panose="02020603050405020304" pitchFamily="18" charset="0"/>
              </a:rPr>
              <a:t>Life </a:t>
            </a:r>
            <a:r>
              <a:rPr lang="en-US" altLang="en-US" sz="2800">
                <a:latin typeface="Times New Roman" panose="02020603050405020304" pitchFamily="18" charset="0"/>
                <a:cs typeface="Times New Roman" panose="02020603050405020304" pitchFamily="18" charset="0"/>
              </a:rPr>
              <a:t>satisfaction is higher </a:t>
            </a:r>
            <a:r>
              <a:rPr lang="en-US" altLang="en-US" sz="2800" dirty="0">
                <a:latin typeface="Times New Roman" panose="02020603050405020304" pitchFamily="18" charset="0"/>
                <a:cs typeface="Times New Roman" panose="02020603050405020304" pitchFamily="18" charset="0"/>
              </a:rPr>
              <a:t>in nations</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with higher incomes.</a:t>
            </a:r>
          </a:p>
          <a:p>
            <a:r>
              <a:rPr lang="en-US" sz="2800" dirty="0">
                <a:latin typeface="Times New Roman" panose="02020603050405020304" pitchFamily="18" charset="0"/>
                <a:cs typeface="Times New Roman" panose="02020603050405020304" pitchFamily="18" charset="0"/>
              </a:rPr>
              <a:t>Conclusion: Higher</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income presents more opportunities to pursue happiness.</a:t>
            </a:r>
            <a:endParaRPr lang="en-AU"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371AF9-B5A6-417C-85C0-D5EC4FF8FBA2}"/>
              </a:ext>
            </a:extLst>
          </p:cNvPr>
          <p:cNvSpPr>
            <a:spLocks noGrp="1"/>
          </p:cNvSpPr>
          <p:nvPr>
            <p:ph type="sldNum" sz="quarter" idx="12"/>
          </p:nvPr>
        </p:nvSpPr>
        <p:spPr/>
        <p:txBody>
          <a:bodyPr/>
          <a:lstStyle/>
          <a:p>
            <a:pPr>
              <a:defRPr/>
            </a:pPr>
            <a:fld id="{34D6A8A7-5109-4035-A6F9-3284B529B11C}" type="slidenum">
              <a:rPr lang="en-US" smtClean="0"/>
              <a:pPr>
                <a:defRPr/>
              </a:pPr>
              <a:t>43</a:t>
            </a:fld>
            <a:endParaRPr lang="en-US"/>
          </a:p>
        </p:txBody>
      </p:sp>
      <p:sp>
        <p:nvSpPr>
          <p:cNvPr id="5" name="Title 1">
            <a:extLst>
              <a:ext uri="{FF2B5EF4-FFF2-40B4-BE49-F238E27FC236}">
                <a16:creationId xmlns:a16="http://schemas.microsoft.com/office/drawing/2014/main" id="{8B6076AA-DE90-4BF8-B7B2-2CE321E11DD7}"/>
              </a:ext>
            </a:extLst>
          </p:cNvPr>
          <p:cNvSpPr>
            <a:spLocks noGrp="1"/>
          </p:cNvSpPr>
          <p:nvPr>
            <p:ph type="title"/>
          </p:nvPr>
        </p:nvSpPr>
        <p:spPr>
          <a:xfrm>
            <a:off x="457200" y="317500"/>
            <a:ext cx="8229600" cy="868362"/>
          </a:xfrm>
        </p:spPr>
        <p:txBody>
          <a:bodyPr/>
          <a:lstStyle/>
          <a:p>
            <a:r>
              <a:rPr lang="en-AU" sz="4000" b="1" dirty="0"/>
              <a:t>GDP = Happiness?</a:t>
            </a:r>
          </a:p>
        </p:txBody>
      </p:sp>
      <p:pic>
        <p:nvPicPr>
          <p:cNvPr id="6" name="Picture 5" descr="A scatterplot titled Life Satisfaction and Income around the Globe. Gross Domestic Product per capita at purchasing power parity (thousands of dollars, log scale) is on the x axis and satisfaction ladder (0 to 10 scale) is on the y axis. The scatterplot has a best fit line with a positive linear trend. From lowest income to highest of selected countries: Democratic Republic of Congo, Zimbabwe, Somalia, Liberia, Burundi, Sierra Leone, Togo, Thailand, Columbia, Bulgaria, Mexico, Hungary, Hong Kong, United States, Norway, Luxembourg, and Qatar. From lowest satisfaction to highest of selected countries: Togo, Bulgaria, Burundi, Sierra Leone, Liberia, Zimbabwe, Democratic Republic of Congo, Hungary, Somalia, Hong Kong, Thailand, Columbia, Qatar, Mexico, Luxembourg, United States, and Norway.">
            <a:extLst>
              <a:ext uri="{FF2B5EF4-FFF2-40B4-BE49-F238E27FC236}">
                <a16:creationId xmlns:a16="http://schemas.microsoft.com/office/drawing/2014/main" id="{863AAC7C-86AA-427E-8EF4-4EED99904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4722" y="1643743"/>
            <a:ext cx="5033335" cy="3608806"/>
          </a:xfrm>
          <a:prstGeom prst="rect">
            <a:avLst/>
          </a:prstGeom>
        </p:spPr>
      </p:pic>
    </p:spTree>
    <p:extLst>
      <p:ext uri="{BB962C8B-B14F-4D97-AF65-F5344CB8AC3E}">
        <p14:creationId xmlns:p14="http://schemas.microsoft.com/office/powerpoint/2010/main" val="1052606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7FC697A-A629-4365-AA52-D7401D77DAC9}" type="slidenum">
              <a:rPr lang="en-US" altLang="en-US" sz="1200">
                <a:solidFill>
                  <a:srgbClr val="898989"/>
                </a:solidFill>
                <a:latin typeface="Calibri" panose="020F0502020204030204" pitchFamily="34" charset="0"/>
              </a:rPr>
              <a:pPr eaLnBrk="1" hangingPunct="1"/>
              <a:t>44</a:t>
            </a:fld>
            <a:endParaRPr lang="en-US" altLang="en-US" sz="1200">
              <a:solidFill>
                <a:srgbClr val="898989"/>
              </a:solidFill>
              <a:latin typeface="Calibri" panose="020F0502020204030204" pitchFamily="34" charset="0"/>
            </a:endParaRPr>
          </a:p>
        </p:txBody>
      </p:sp>
      <p:sp>
        <p:nvSpPr>
          <p:cNvPr id="3" name="TextBox 2"/>
          <p:cNvSpPr txBox="1"/>
          <p:nvPr/>
        </p:nvSpPr>
        <p:spPr>
          <a:xfrm>
            <a:off x="533400" y="282714"/>
            <a:ext cx="8001001" cy="707886"/>
          </a:xfrm>
          <a:prstGeom prst="rect">
            <a:avLst/>
          </a:prstGeom>
          <a:noFill/>
        </p:spPr>
        <p:txBody>
          <a:bodyPr wrap="square">
            <a:spAutoFit/>
          </a:bodyPr>
          <a:lstStyle/>
          <a:p>
            <a:pPr algn="ctr">
              <a:defRPr/>
            </a:pPr>
            <a:r>
              <a:rPr lang="en-US" sz="4000" b="1" dirty="0">
                <a:latin typeface="+mj-lt"/>
                <a:ea typeface="ＭＳ Ｐゴシック" charset="0"/>
                <a:cs typeface="ＭＳ Ｐゴシック" charset="0"/>
              </a:rPr>
              <a:t>World Happiness Index </a:t>
            </a:r>
          </a:p>
        </p:txBody>
      </p:sp>
      <p:pic>
        <p:nvPicPr>
          <p:cNvPr id="3076" name="Picture 4" descr="r/dataisbeautiful - [OC] If you are happy and you know it. World happiness index for different countries in 2020.">
            <a:extLst>
              <a:ext uri="{FF2B5EF4-FFF2-40B4-BE49-F238E27FC236}">
                <a16:creationId xmlns:a16="http://schemas.microsoft.com/office/drawing/2014/main" id="{DD0CDC5B-DC44-4D73-8919-CB66F142B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79073"/>
            <a:ext cx="8686800" cy="487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74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784475"/>
            <a:ext cx="7239000" cy="3921125"/>
          </a:xfrm>
          <a:prstGeom prst="rect">
            <a:avLst/>
          </a:prstGeom>
        </p:spPr>
      </p:pic>
      <p:sp>
        <p:nvSpPr>
          <p:cNvPr id="3" name="Content Placeholder 2"/>
          <p:cNvSpPr>
            <a:spLocks noGrp="1"/>
          </p:cNvSpPr>
          <p:nvPr>
            <p:ph sz="quarter" idx="1"/>
          </p:nvPr>
        </p:nvSpPr>
        <p:spPr>
          <a:xfrm>
            <a:off x="457200" y="1219200"/>
            <a:ext cx="8229600" cy="1066800"/>
          </a:xfrm>
        </p:spPr>
        <p:txBody>
          <a:bodyPr>
            <a:noAutofit/>
          </a:bodyPr>
          <a:lstStyle/>
          <a:p>
            <a:r>
              <a:rPr lang="en-US" b="1" dirty="0">
                <a:latin typeface="Times New Roman" panose="02020603050405020304" pitchFamily="18" charset="0"/>
                <a:cs typeface="Times New Roman" panose="02020603050405020304" pitchFamily="18" charset="0"/>
              </a:rPr>
              <a:t>Microeconomics: </a:t>
            </a:r>
            <a:r>
              <a:rPr lang="en-US" dirty="0">
                <a:latin typeface="Times New Roman" panose="02020603050405020304" pitchFamily="18" charset="0"/>
                <a:cs typeface="Times New Roman" panose="02020603050405020304" pitchFamily="18" charset="0"/>
              </a:rPr>
              <a:t>study of decision making by individuals &amp; firms along with how the government influences those decisions.</a:t>
            </a:r>
            <a:endParaRPr lang="en-US"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4067B89-4125-08F4-CA73-B6F5FF5566E0}"/>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41042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ABB2-ED7C-4B70-A219-AA033F8025B4}"/>
              </a:ext>
            </a:extLst>
          </p:cNvPr>
          <p:cNvSpPr>
            <a:spLocks noGrp="1"/>
          </p:cNvSpPr>
          <p:nvPr>
            <p:ph type="title"/>
          </p:nvPr>
        </p:nvSpPr>
        <p:spPr>
          <a:xfrm>
            <a:off x="457200" y="274638"/>
            <a:ext cx="8229600" cy="868362"/>
          </a:xfrm>
        </p:spPr>
        <p:txBody>
          <a:bodyPr/>
          <a:lstStyle/>
          <a:p>
            <a:r>
              <a:rPr lang="en-AU" sz="4000" b="1" dirty="0"/>
              <a:t>GDP Measures Total Production</a:t>
            </a:r>
          </a:p>
        </p:txBody>
      </p:sp>
      <p:sp>
        <p:nvSpPr>
          <p:cNvPr id="3" name="Content Placeholder 2">
            <a:extLst>
              <a:ext uri="{FF2B5EF4-FFF2-40B4-BE49-F238E27FC236}">
                <a16:creationId xmlns:a16="http://schemas.microsoft.com/office/drawing/2014/main" id="{39EEFCD8-DB52-4BF8-9E16-2743369882E1}"/>
              </a:ext>
            </a:extLst>
          </p:cNvPr>
          <p:cNvSpPr>
            <a:spLocks noGrp="1"/>
          </p:cNvSpPr>
          <p:nvPr>
            <p:ph idx="1"/>
          </p:nvPr>
        </p:nvSpPr>
        <p:spPr>
          <a:xfrm>
            <a:off x="457200" y="1295400"/>
            <a:ext cx="4343400" cy="4525963"/>
          </a:xfrm>
        </p:spPr>
        <p:txBody>
          <a:bodyPr/>
          <a:lstStyle/>
          <a:p>
            <a:r>
              <a:rPr lang="en-US" dirty="0">
                <a:latin typeface="Times New Roman" panose="02020603050405020304" pitchFamily="18" charset="0"/>
                <a:cs typeface="Times New Roman" panose="02020603050405020304" pitchFamily="18" charset="0"/>
              </a:rPr>
              <a:t>Gross Domestic Product: The market      value of all final       goods and services produced within a country during a specific period of time</a:t>
            </a:r>
          </a:p>
          <a:p>
            <a:r>
              <a:rPr lang="en-US" dirty="0">
                <a:latin typeface="Times New Roman" panose="02020603050405020304" pitchFamily="18" charset="0"/>
                <a:cs typeface="Times New Roman" panose="02020603050405020304" pitchFamily="18" charset="0"/>
              </a:rPr>
              <a:t>It is the sum of  output     from all (legal) economic activity.</a:t>
            </a:r>
          </a:p>
        </p:txBody>
      </p:sp>
      <p:sp>
        <p:nvSpPr>
          <p:cNvPr id="4" name="Slide Number Placeholder 3">
            <a:extLst>
              <a:ext uri="{FF2B5EF4-FFF2-40B4-BE49-F238E27FC236}">
                <a16:creationId xmlns:a16="http://schemas.microsoft.com/office/drawing/2014/main" id="{AF12A5B9-B7DC-4696-AF6E-90D995DCE53B}"/>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pic>
        <p:nvPicPr>
          <p:cNvPr id="5" name="Picture Placeholder 1" descr="A barista handing a cup of coffee to a patron in a coffee shop.">
            <a:extLst>
              <a:ext uri="{FF2B5EF4-FFF2-40B4-BE49-F238E27FC236}">
                <a16:creationId xmlns:a16="http://schemas.microsoft.com/office/drawing/2014/main" id="{8F556FF9-7FE4-4858-870B-10FD9C18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931699" y="1752600"/>
            <a:ext cx="4059901" cy="269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16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ms.jpg"/>
          <p:cNvPicPr>
            <a:picLocks noChangeAspect="1"/>
          </p:cNvPicPr>
          <p:nvPr>
            <p:custDataLst>
              <p:tags r:id="rId1"/>
            </p:custDataLst>
          </p:nvPr>
        </p:nvPicPr>
        <p:blipFill>
          <a:blip r:embed="rId28">
            <a:extLst>
              <a:ext uri="{28A0092B-C50C-407E-A947-70E740481C1C}">
                <a14:useLocalDpi xmlns:a14="http://schemas.microsoft.com/office/drawing/2010/main" val="0"/>
              </a:ext>
            </a:extLst>
          </a:blip>
          <a:srcRect/>
          <a:stretch>
            <a:fillRect/>
          </a:stretch>
        </p:blipFill>
        <p:spPr bwMode="auto">
          <a:xfrm>
            <a:off x="1254125" y="3297238"/>
            <a:ext cx="17922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ovt.png"/>
          <p:cNvPicPr>
            <a:picLocks noChangeAspect="1"/>
          </p:cNvPicPr>
          <p:nvPr>
            <p:custDataLst>
              <p:tags r:id="rId2"/>
            </p:custDataLst>
          </p:nvPr>
        </p:nvPicPr>
        <p:blipFill>
          <a:blip r:embed="rId29">
            <a:extLst>
              <a:ext uri="{28A0092B-C50C-407E-A947-70E740481C1C}">
                <a14:useLocalDpi xmlns:a14="http://schemas.microsoft.com/office/drawing/2010/main" val="0"/>
              </a:ext>
            </a:extLst>
          </a:blip>
          <a:srcRect/>
          <a:stretch>
            <a:fillRect/>
          </a:stretch>
        </p:blipFill>
        <p:spPr bwMode="auto">
          <a:xfrm>
            <a:off x="3862388" y="3314700"/>
            <a:ext cx="16748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txBox="1">
            <a:spLocks/>
          </p:cNvSpPr>
          <p:nvPr>
            <p:custDataLst>
              <p:tags r:id="rId3"/>
            </p:custDataLst>
          </p:nvPr>
        </p:nvSpPr>
        <p:spPr bwMode="auto">
          <a:xfrm>
            <a:off x="0" y="304800"/>
            <a:ext cx="61722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4000" b="1" dirty="0">
                <a:solidFill>
                  <a:srgbClr val="262626"/>
                </a:solidFill>
                <a:latin typeface="+mj-lt"/>
              </a:rPr>
              <a:t>The Circular Flow</a:t>
            </a:r>
          </a:p>
        </p:txBody>
      </p:sp>
      <p:pic>
        <p:nvPicPr>
          <p:cNvPr id="5" name="Picture 4" descr="houses.png"/>
          <p:cNvPicPr>
            <a:picLocks noChangeAspect="1"/>
          </p:cNvPicPr>
          <p:nvPr>
            <p:custDataLst>
              <p:tags r:id="rId4"/>
            </p:custDataLst>
          </p:nvPr>
        </p:nvPicPr>
        <p:blipFill>
          <a:blip r:embed="rId30">
            <a:extLst>
              <a:ext uri="{28A0092B-C50C-407E-A947-70E740481C1C}">
                <a14:useLocalDpi xmlns:a14="http://schemas.microsoft.com/office/drawing/2010/main" val="0"/>
              </a:ext>
            </a:extLst>
          </a:blip>
          <a:srcRect/>
          <a:stretch>
            <a:fillRect/>
          </a:stretch>
        </p:blipFill>
        <p:spPr bwMode="auto">
          <a:xfrm>
            <a:off x="6689725" y="3036888"/>
            <a:ext cx="1709738"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Block Arc 23"/>
          <p:cNvSpPr>
            <a:spLocks/>
          </p:cNvSpPr>
          <p:nvPr>
            <p:custDataLst>
              <p:tags r:id="rId5"/>
            </p:custDataLst>
          </p:nvPr>
        </p:nvSpPr>
        <p:spPr bwMode="auto">
          <a:xfrm>
            <a:off x="1795463" y="1698625"/>
            <a:ext cx="5907087" cy="2273300"/>
          </a:xfrm>
          <a:custGeom>
            <a:avLst/>
            <a:gdLst>
              <a:gd name="T0" fmla="*/ 3664 w 5907087"/>
              <a:gd name="T1" fmla="*/ 1080051 h 2273300"/>
              <a:gd name="T2" fmla="*/ 2954398 w 5907087"/>
              <a:gd name="T3" fmla="*/ 0 h 2273300"/>
              <a:gd name="T4" fmla="*/ 5903975 w 5907087"/>
              <a:gd name="T5" fmla="*/ 1084474 h 2273300"/>
              <a:gd name="T6" fmla="*/ 5865371 w 5907087"/>
              <a:gd name="T7" fmla="*/ 1085156 h 2273300"/>
              <a:gd name="T8" fmla="*/ 2954368 w 5907087"/>
              <a:gd name="T9" fmla="*/ 38510 h 2273300"/>
              <a:gd name="T10" fmla="*/ 42283 w 5907087"/>
              <a:gd name="T11" fmla="*/ 1080792 h 2273300"/>
              <a:gd name="T12" fmla="*/ 3664 w 5907087"/>
              <a:gd name="T13" fmla="*/ 1080051 h 2273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7087" h="2273300">
                <a:moveTo>
                  <a:pt x="3664" y="1080051"/>
                </a:moveTo>
                <a:cubicBezTo>
                  <a:pt x="82058" y="474921"/>
                  <a:pt x="1380036" y="-176"/>
                  <a:pt x="2954398" y="0"/>
                </a:cubicBezTo>
                <a:cubicBezTo>
                  <a:pt x="4532549" y="176"/>
                  <a:pt x="5831533" y="477775"/>
                  <a:pt x="5903975" y="1084474"/>
                </a:cubicBezTo>
                <a:lnTo>
                  <a:pt x="5865371" y="1085156"/>
                </a:lnTo>
                <a:cubicBezTo>
                  <a:pt x="5792386" y="499456"/>
                  <a:pt x="4510833" y="38676"/>
                  <a:pt x="2954368" y="38510"/>
                </a:cubicBezTo>
                <a:cubicBezTo>
                  <a:pt x="1401750" y="38345"/>
                  <a:pt x="121258" y="496653"/>
                  <a:pt x="42283" y="1080792"/>
                </a:cubicBezTo>
                <a:lnTo>
                  <a:pt x="3664" y="1080051"/>
                </a:lnTo>
                <a:close/>
              </a:path>
            </a:pathLst>
          </a:custGeom>
          <a:solidFill>
            <a:srgbClr val="0000FF"/>
          </a:solidFill>
          <a:ln w="9525" cap="flat" cmpd="sng">
            <a:solidFill>
              <a:srgbClr val="0000FF"/>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5" name="Right Triangle 24"/>
          <p:cNvSpPr>
            <a:spLocks noChangeArrowheads="1"/>
          </p:cNvSpPr>
          <p:nvPr>
            <p:custDataLst>
              <p:tags r:id="rId6"/>
            </p:custDataLst>
          </p:nvPr>
        </p:nvSpPr>
        <p:spPr bwMode="auto">
          <a:xfrm rot="-1005568">
            <a:off x="1717675" y="2365375"/>
            <a:ext cx="409575" cy="427038"/>
          </a:xfrm>
          <a:prstGeom prst="rtTriangle">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26" name="Block Arc 25"/>
          <p:cNvSpPr>
            <a:spLocks/>
          </p:cNvSpPr>
          <p:nvPr>
            <p:custDataLst>
              <p:tags r:id="rId7"/>
            </p:custDataLst>
          </p:nvPr>
        </p:nvSpPr>
        <p:spPr bwMode="auto">
          <a:xfrm rot="10800000">
            <a:off x="1804988" y="4248150"/>
            <a:ext cx="5905500" cy="2273300"/>
          </a:xfrm>
          <a:custGeom>
            <a:avLst/>
            <a:gdLst>
              <a:gd name="T0" fmla="*/ 3661 w 5905500"/>
              <a:gd name="T1" fmla="*/ 1080067 h 2273300"/>
              <a:gd name="T2" fmla="*/ 2953604 w 5905500"/>
              <a:gd name="T3" fmla="*/ 0 h 2273300"/>
              <a:gd name="T4" fmla="*/ 5902389 w 5905500"/>
              <a:gd name="T5" fmla="*/ 1084488 h 2273300"/>
              <a:gd name="T6" fmla="*/ 5863786 w 5905500"/>
              <a:gd name="T7" fmla="*/ 1085170 h 2273300"/>
              <a:gd name="T8" fmla="*/ 2953574 w 5905500"/>
              <a:gd name="T9" fmla="*/ 38510 h 2273300"/>
              <a:gd name="T10" fmla="*/ 42280 w 5905500"/>
              <a:gd name="T11" fmla="*/ 1080808 h 2273300"/>
              <a:gd name="T12" fmla="*/ 3661 w 5905500"/>
              <a:gd name="T13" fmla="*/ 1080067 h 2273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05500" h="2273300">
                <a:moveTo>
                  <a:pt x="3661" y="1080067"/>
                </a:moveTo>
                <a:cubicBezTo>
                  <a:pt x="82014" y="474931"/>
                  <a:pt x="1379650" y="-175"/>
                  <a:pt x="2953604" y="0"/>
                </a:cubicBezTo>
                <a:cubicBezTo>
                  <a:pt x="4531345" y="176"/>
                  <a:pt x="5829986" y="477783"/>
                  <a:pt x="5902389" y="1084488"/>
                </a:cubicBezTo>
                <a:lnTo>
                  <a:pt x="5863786" y="1085170"/>
                </a:lnTo>
                <a:cubicBezTo>
                  <a:pt x="5790840" y="499464"/>
                  <a:pt x="4509630" y="38676"/>
                  <a:pt x="2953574" y="38510"/>
                </a:cubicBezTo>
                <a:cubicBezTo>
                  <a:pt x="1401363" y="38344"/>
                  <a:pt x="121212" y="496662"/>
                  <a:pt x="42280" y="1080808"/>
                </a:cubicBezTo>
                <a:lnTo>
                  <a:pt x="3661" y="1080067"/>
                </a:lnTo>
                <a:close/>
              </a:path>
            </a:pathLst>
          </a:custGeom>
          <a:solidFill>
            <a:srgbClr val="0000FF"/>
          </a:solidFill>
          <a:ln w="9525" cap="flat" cmpd="sng">
            <a:solidFill>
              <a:srgbClr val="0000FF"/>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8" name="Block Arc 27"/>
          <p:cNvSpPr>
            <a:spLocks/>
          </p:cNvSpPr>
          <p:nvPr>
            <p:custDataLst>
              <p:tags r:id="rId8"/>
            </p:custDataLst>
          </p:nvPr>
        </p:nvSpPr>
        <p:spPr bwMode="auto">
          <a:xfrm>
            <a:off x="5067300" y="2255838"/>
            <a:ext cx="2252663" cy="2046287"/>
          </a:xfrm>
          <a:custGeom>
            <a:avLst/>
            <a:gdLst>
              <a:gd name="T0" fmla="*/ 18072 w 2252663"/>
              <a:gd name="T1" fmla="*/ 840596 h 2046287"/>
              <a:gd name="T2" fmla="*/ 1200768 w 2252663"/>
              <a:gd name="T3" fmla="*/ 2236 h 2046287"/>
              <a:gd name="T4" fmla="*/ 2252450 w 2252663"/>
              <a:gd name="T5" fmla="*/ 1003229 h 2046287"/>
              <a:gd name="T6" fmla="*/ 2217791 w 2252663"/>
              <a:gd name="T7" fmla="*/ 1003842 h 2046287"/>
              <a:gd name="T8" fmla="*/ 1198248 w 2252663"/>
              <a:gd name="T9" fmla="*/ 36812 h 2046287"/>
              <a:gd name="T10" fmla="*/ 52291 w 2252663"/>
              <a:gd name="T11" fmla="*/ 846233 h 2046287"/>
              <a:gd name="T12" fmla="*/ 18072 w 2252663"/>
              <a:gd name="T13" fmla="*/ 840596 h 20462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2663" h="2046287">
                <a:moveTo>
                  <a:pt x="18072" y="840596"/>
                </a:moveTo>
                <a:cubicBezTo>
                  <a:pt x="120271" y="328613"/>
                  <a:pt x="629211" y="-32151"/>
                  <a:pt x="1200768" y="2236"/>
                </a:cubicBezTo>
                <a:cubicBezTo>
                  <a:pt x="1784218" y="37339"/>
                  <a:pt x="2241069" y="472170"/>
                  <a:pt x="2252450" y="1003229"/>
                </a:cubicBezTo>
                <a:lnTo>
                  <a:pt x="2217791" y="1003842"/>
                </a:lnTo>
                <a:cubicBezTo>
                  <a:pt x="2206723" y="490720"/>
                  <a:pt x="1763811" y="70621"/>
                  <a:pt x="1198248" y="36812"/>
                </a:cubicBezTo>
                <a:cubicBezTo>
                  <a:pt x="644596" y="3715"/>
                  <a:pt x="151596" y="351935"/>
                  <a:pt x="52291" y="846233"/>
                </a:cubicBezTo>
                <a:lnTo>
                  <a:pt x="18072" y="840596"/>
                </a:lnTo>
                <a:close/>
              </a:path>
            </a:pathLst>
          </a:custGeom>
          <a:solidFill>
            <a:srgbClr val="FF0000"/>
          </a:solidFill>
          <a:ln w="9525" cap="flat" cmpd="sng">
            <a:solidFill>
              <a:srgbClr val="FF0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29" name="Right Triangle 28"/>
          <p:cNvSpPr>
            <a:spLocks noChangeArrowheads="1"/>
          </p:cNvSpPr>
          <p:nvPr>
            <p:custDataLst>
              <p:tags r:id="rId9"/>
            </p:custDataLst>
          </p:nvPr>
        </p:nvSpPr>
        <p:spPr bwMode="auto">
          <a:xfrm rot="-1005568">
            <a:off x="4967288" y="2841625"/>
            <a:ext cx="411162" cy="427038"/>
          </a:xfrm>
          <a:prstGeom prst="rtTriangle">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dirty="0">
              <a:solidFill>
                <a:schemeClr val="lt1"/>
              </a:solidFill>
              <a:latin typeface="+mn-lt"/>
              <a:ea typeface="+mn-ea"/>
            </a:endParaRPr>
          </a:p>
        </p:txBody>
      </p:sp>
      <p:sp>
        <p:nvSpPr>
          <p:cNvPr id="30" name="Block Arc 29"/>
          <p:cNvSpPr>
            <a:spLocks/>
          </p:cNvSpPr>
          <p:nvPr>
            <p:custDataLst>
              <p:tags r:id="rId10"/>
            </p:custDataLst>
          </p:nvPr>
        </p:nvSpPr>
        <p:spPr bwMode="auto">
          <a:xfrm rot="10800000">
            <a:off x="4789488" y="4017963"/>
            <a:ext cx="2254250" cy="2046287"/>
          </a:xfrm>
          <a:custGeom>
            <a:avLst/>
            <a:gdLst>
              <a:gd name="T0" fmla="*/ 18110 w 2254250"/>
              <a:gd name="T1" fmla="*/ 840472 h 2046287"/>
              <a:gd name="T2" fmla="*/ 1201562 w 2254250"/>
              <a:gd name="T3" fmla="*/ 2233 h 2046287"/>
              <a:gd name="T4" fmla="*/ 2254036 w 2254250"/>
              <a:gd name="T5" fmla="*/ 1003215 h 2046287"/>
              <a:gd name="T6" fmla="*/ 2219377 w 2254250"/>
              <a:gd name="T7" fmla="*/ 1003828 h 2046287"/>
              <a:gd name="T8" fmla="*/ 1199040 w 2254250"/>
              <a:gd name="T9" fmla="*/ 36809 h 2046287"/>
              <a:gd name="T10" fmla="*/ 52327 w 2254250"/>
              <a:gd name="T11" fmla="*/ 846108 h 2046287"/>
              <a:gd name="T12" fmla="*/ 18110 w 2254250"/>
              <a:gd name="T13" fmla="*/ 840472 h 20462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4250" h="2046287">
                <a:moveTo>
                  <a:pt x="18110" y="840472"/>
                </a:moveTo>
                <a:cubicBezTo>
                  <a:pt x="120438" y="328566"/>
                  <a:pt x="629674" y="-32126"/>
                  <a:pt x="1201562" y="2233"/>
                </a:cubicBezTo>
                <a:cubicBezTo>
                  <a:pt x="1785439" y="37312"/>
                  <a:pt x="2242639" y="472143"/>
                  <a:pt x="2254036" y="1003215"/>
                </a:cubicBezTo>
                <a:lnTo>
                  <a:pt x="2219377" y="1003828"/>
                </a:lnTo>
                <a:cubicBezTo>
                  <a:pt x="2208293" y="490694"/>
                  <a:pt x="1765031" y="70595"/>
                  <a:pt x="1199040" y="36809"/>
                </a:cubicBezTo>
                <a:cubicBezTo>
                  <a:pt x="645057" y="3740"/>
                  <a:pt x="151760" y="351887"/>
                  <a:pt x="52327" y="846108"/>
                </a:cubicBezTo>
                <a:lnTo>
                  <a:pt x="18110" y="840472"/>
                </a:lnTo>
                <a:close/>
              </a:path>
            </a:pathLst>
          </a:custGeom>
          <a:solidFill>
            <a:srgbClr val="FF0000"/>
          </a:solidFill>
          <a:ln w="9525" cap="flat" cmpd="sng">
            <a:solidFill>
              <a:srgbClr val="FF0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32" name="Right Triangle 31"/>
          <p:cNvSpPr>
            <a:spLocks noChangeArrowheads="1"/>
          </p:cNvSpPr>
          <p:nvPr>
            <p:custDataLst>
              <p:tags r:id="rId11"/>
            </p:custDataLst>
          </p:nvPr>
        </p:nvSpPr>
        <p:spPr bwMode="auto">
          <a:xfrm rot="9221221">
            <a:off x="6764338" y="5180013"/>
            <a:ext cx="463550" cy="457200"/>
          </a:xfrm>
          <a:prstGeom prst="rtTriangle">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3" name="Block Arc 32"/>
          <p:cNvSpPr>
            <a:spLocks/>
          </p:cNvSpPr>
          <p:nvPr>
            <p:custDataLst>
              <p:tags r:id="rId12"/>
            </p:custDataLst>
          </p:nvPr>
        </p:nvSpPr>
        <p:spPr bwMode="auto">
          <a:xfrm>
            <a:off x="2127250" y="2319338"/>
            <a:ext cx="2252663" cy="2044700"/>
          </a:xfrm>
          <a:custGeom>
            <a:avLst/>
            <a:gdLst>
              <a:gd name="T0" fmla="*/ 18100 w 2252663"/>
              <a:gd name="T1" fmla="*/ 839807 h 2044700"/>
              <a:gd name="T2" fmla="*/ 1200711 w 2252663"/>
              <a:gd name="T3" fmla="*/ 2231 h 2044700"/>
              <a:gd name="T4" fmla="*/ 2252450 w 2252663"/>
              <a:gd name="T5" fmla="*/ 1002435 h 2044700"/>
              <a:gd name="T6" fmla="*/ 2217817 w 2252663"/>
              <a:gd name="T7" fmla="*/ 1003048 h 2044700"/>
              <a:gd name="T8" fmla="*/ 1198192 w 2252663"/>
              <a:gd name="T9" fmla="*/ 36779 h 2044700"/>
              <a:gd name="T10" fmla="*/ 52292 w 2252663"/>
              <a:gd name="T11" fmla="*/ 845439 h 2044700"/>
              <a:gd name="T12" fmla="*/ 18100 w 2252663"/>
              <a:gd name="T13" fmla="*/ 839807 h 20447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2663" h="2044700">
                <a:moveTo>
                  <a:pt x="18100" y="839807"/>
                </a:moveTo>
                <a:cubicBezTo>
                  <a:pt x="120362" y="328306"/>
                  <a:pt x="629233" y="-32098"/>
                  <a:pt x="1200711" y="2231"/>
                </a:cubicBezTo>
                <a:cubicBezTo>
                  <a:pt x="1784179" y="37281"/>
                  <a:pt x="2241060" y="471774"/>
                  <a:pt x="2252450" y="1002435"/>
                </a:cubicBezTo>
                <a:lnTo>
                  <a:pt x="2217817" y="1003048"/>
                </a:lnTo>
                <a:cubicBezTo>
                  <a:pt x="2206740" y="490310"/>
                  <a:pt x="1763787" y="70536"/>
                  <a:pt x="1198192" y="36779"/>
                </a:cubicBezTo>
                <a:cubicBezTo>
                  <a:pt x="644605" y="3739"/>
                  <a:pt x="151661" y="351608"/>
                  <a:pt x="52292" y="845439"/>
                </a:cubicBezTo>
                <a:lnTo>
                  <a:pt x="18100" y="839807"/>
                </a:lnTo>
                <a:close/>
              </a:path>
            </a:pathLst>
          </a:custGeom>
          <a:solidFill>
            <a:srgbClr val="008000"/>
          </a:solidFill>
          <a:ln w="9525" cap="flat" cmpd="sng">
            <a:solidFill>
              <a:srgbClr val="008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34" name="Right Triangle 33"/>
          <p:cNvSpPr>
            <a:spLocks noChangeArrowheads="1"/>
          </p:cNvSpPr>
          <p:nvPr>
            <p:custDataLst>
              <p:tags r:id="rId13"/>
            </p:custDataLst>
          </p:nvPr>
        </p:nvSpPr>
        <p:spPr bwMode="auto">
          <a:xfrm rot="-1005568">
            <a:off x="2036763" y="2824163"/>
            <a:ext cx="409575" cy="428625"/>
          </a:xfrm>
          <a:prstGeom prst="rtTriangle">
            <a:avLst/>
          </a:prstGeom>
          <a:solidFill>
            <a:srgbClr val="008000"/>
          </a:solidFill>
          <a:ln w="9525">
            <a:solidFill>
              <a:srgbClr val="008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dirty="0">
              <a:solidFill>
                <a:schemeClr val="lt1"/>
              </a:solidFill>
              <a:latin typeface="+mn-lt"/>
              <a:ea typeface="+mn-ea"/>
            </a:endParaRPr>
          </a:p>
        </p:txBody>
      </p:sp>
      <p:sp>
        <p:nvSpPr>
          <p:cNvPr id="35" name="Block Arc 34"/>
          <p:cNvSpPr>
            <a:spLocks/>
          </p:cNvSpPr>
          <p:nvPr>
            <p:custDataLst>
              <p:tags r:id="rId14"/>
            </p:custDataLst>
          </p:nvPr>
        </p:nvSpPr>
        <p:spPr bwMode="auto">
          <a:xfrm rot="10566777">
            <a:off x="2117725" y="4027488"/>
            <a:ext cx="2254250" cy="2046287"/>
          </a:xfrm>
          <a:custGeom>
            <a:avLst/>
            <a:gdLst>
              <a:gd name="T0" fmla="*/ 18110 w 2254250"/>
              <a:gd name="T1" fmla="*/ 840472 h 2046287"/>
              <a:gd name="T2" fmla="*/ 1201562 w 2254250"/>
              <a:gd name="T3" fmla="*/ 2233 h 2046287"/>
              <a:gd name="T4" fmla="*/ 2254036 w 2254250"/>
              <a:gd name="T5" fmla="*/ 1003215 h 2046287"/>
              <a:gd name="T6" fmla="*/ 2219377 w 2254250"/>
              <a:gd name="T7" fmla="*/ 1003828 h 2046287"/>
              <a:gd name="T8" fmla="*/ 1199040 w 2254250"/>
              <a:gd name="T9" fmla="*/ 36809 h 2046287"/>
              <a:gd name="T10" fmla="*/ 52327 w 2254250"/>
              <a:gd name="T11" fmla="*/ 846108 h 2046287"/>
              <a:gd name="T12" fmla="*/ 18110 w 2254250"/>
              <a:gd name="T13" fmla="*/ 840472 h 20462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4250" h="2046287">
                <a:moveTo>
                  <a:pt x="18110" y="840472"/>
                </a:moveTo>
                <a:cubicBezTo>
                  <a:pt x="120438" y="328566"/>
                  <a:pt x="629674" y="-32126"/>
                  <a:pt x="1201562" y="2233"/>
                </a:cubicBezTo>
                <a:cubicBezTo>
                  <a:pt x="1785439" y="37312"/>
                  <a:pt x="2242639" y="472143"/>
                  <a:pt x="2254036" y="1003215"/>
                </a:cubicBezTo>
                <a:lnTo>
                  <a:pt x="2219377" y="1003828"/>
                </a:lnTo>
                <a:cubicBezTo>
                  <a:pt x="2208293" y="490694"/>
                  <a:pt x="1765031" y="70595"/>
                  <a:pt x="1199040" y="36809"/>
                </a:cubicBezTo>
                <a:cubicBezTo>
                  <a:pt x="645057" y="3740"/>
                  <a:pt x="151760" y="351887"/>
                  <a:pt x="52327" y="846108"/>
                </a:cubicBezTo>
                <a:lnTo>
                  <a:pt x="18110" y="840472"/>
                </a:lnTo>
                <a:close/>
              </a:path>
            </a:pathLst>
          </a:custGeom>
          <a:solidFill>
            <a:srgbClr val="008000"/>
          </a:solidFill>
          <a:ln w="9525" cap="flat" cmpd="sng">
            <a:solidFill>
              <a:srgbClr val="008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
        <p:nvSpPr>
          <p:cNvPr id="36" name="Right Triangle 35"/>
          <p:cNvSpPr>
            <a:spLocks noChangeArrowheads="1"/>
          </p:cNvSpPr>
          <p:nvPr>
            <p:custDataLst>
              <p:tags r:id="rId15"/>
            </p:custDataLst>
          </p:nvPr>
        </p:nvSpPr>
        <p:spPr bwMode="auto">
          <a:xfrm rot="9221221">
            <a:off x="4084638" y="5106988"/>
            <a:ext cx="463550" cy="457200"/>
          </a:xfrm>
          <a:prstGeom prst="rtTriangle">
            <a:avLst/>
          </a:prstGeom>
          <a:solidFill>
            <a:srgbClr val="008000"/>
          </a:solidFill>
          <a:ln w="9525">
            <a:solidFill>
              <a:srgbClr val="008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7" name="TextBox 36"/>
          <p:cNvSpPr txBox="1">
            <a:spLocks noChangeArrowheads="1"/>
          </p:cNvSpPr>
          <p:nvPr>
            <p:custDataLst>
              <p:tags r:id="rId16"/>
            </p:custDataLst>
          </p:nvPr>
        </p:nvSpPr>
        <p:spPr bwMode="auto">
          <a:xfrm>
            <a:off x="3808413" y="1287463"/>
            <a:ext cx="1879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goods and services</a:t>
            </a:r>
          </a:p>
        </p:txBody>
      </p:sp>
      <p:sp>
        <p:nvSpPr>
          <p:cNvPr id="38" name="TextBox 37"/>
          <p:cNvSpPr txBox="1">
            <a:spLocks noChangeArrowheads="1"/>
          </p:cNvSpPr>
          <p:nvPr>
            <p:custDataLst>
              <p:tags r:id="rId17"/>
            </p:custDataLst>
          </p:nvPr>
        </p:nvSpPr>
        <p:spPr bwMode="auto">
          <a:xfrm>
            <a:off x="3686175" y="5651500"/>
            <a:ext cx="187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wages, interest &amp; dividends</a:t>
            </a:r>
          </a:p>
        </p:txBody>
      </p:sp>
      <p:sp>
        <p:nvSpPr>
          <p:cNvPr id="39" name="TextBox 38"/>
          <p:cNvSpPr txBox="1">
            <a:spLocks noChangeArrowheads="1"/>
          </p:cNvSpPr>
          <p:nvPr>
            <p:custDataLst>
              <p:tags r:id="rId18"/>
            </p:custDataLst>
          </p:nvPr>
        </p:nvSpPr>
        <p:spPr bwMode="auto">
          <a:xfrm>
            <a:off x="5268913" y="2281238"/>
            <a:ext cx="1878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taxes</a:t>
            </a:r>
          </a:p>
        </p:txBody>
      </p:sp>
      <p:sp>
        <p:nvSpPr>
          <p:cNvPr id="40" name="TextBox 39"/>
          <p:cNvSpPr txBox="1">
            <a:spLocks noChangeArrowheads="1"/>
          </p:cNvSpPr>
          <p:nvPr>
            <p:custDataLst>
              <p:tags r:id="rId19"/>
            </p:custDataLst>
          </p:nvPr>
        </p:nvSpPr>
        <p:spPr bwMode="auto">
          <a:xfrm>
            <a:off x="2241550" y="5465763"/>
            <a:ext cx="187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taxes</a:t>
            </a:r>
          </a:p>
        </p:txBody>
      </p:sp>
      <p:sp>
        <p:nvSpPr>
          <p:cNvPr id="41" name="TextBox 40"/>
          <p:cNvSpPr txBox="1">
            <a:spLocks noChangeArrowheads="1"/>
          </p:cNvSpPr>
          <p:nvPr>
            <p:custDataLst>
              <p:tags r:id="rId20"/>
            </p:custDataLst>
          </p:nvPr>
        </p:nvSpPr>
        <p:spPr bwMode="auto">
          <a:xfrm>
            <a:off x="4789488" y="4983163"/>
            <a:ext cx="21574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wages, interest &amp; transfers</a:t>
            </a:r>
          </a:p>
        </p:txBody>
      </p:sp>
      <p:sp>
        <p:nvSpPr>
          <p:cNvPr id="42" name="TextBox 41"/>
          <p:cNvSpPr txBox="1">
            <a:spLocks noChangeArrowheads="1"/>
          </p:cNvSpPr>
          <p:nvPr>
            <p:custDataLst>
              <p:tags r:id="rId21"/>
            </p:custDataLst>
          </p:nvPr>
        </p:nvSpPr>
        <p:spPr bwMode="auto">
          <a:xfrm>
            <a:off x="2276475" y="2413000"/>
            <a:ext cx="1879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goods and services</a:t>
            </a:r>
          </a:p>
        </p:txBody>
      </p:sp>
      <p:sp>
        <p:nvSpPr>
          <p:cNvPr id="43" name="TextBox 42"/>
          <p:cNvSpPr txBox="1">
            <a:spLocks noChangeArrowheads="1"/>
          </p:cNvSpPr>
          <p:nvPr>
            <p:custDataLst>
              <p:tags r:id="rId22"/>
            </p:custDataLst>
          </p:nvPr>
        </p:nvSpPr>
        <p:spPr bwMode="auto">
          <a:xfrm>
            <a:off x="3470275" y="4560888"/>
            <a:ext cx="2309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a:t>Government</a:t>
            </a:r>
          </a:p>
        </p:txBody>
      </p:sp>
      <p:sp>
        <p:nvSpPr>
          <p:cNvPr id="44" name="TextBox 43"/>
          <p:cNvSpPr txBox="1">
            <a:spLocks noChangeArrowheads="1"/>
          </p:cNvSpPr>
          <p:nvPr>
            <p:custDataLst>
              <p:tags r:id="rId23"/>
            </p:custDataLst>
          </p:nvPr>
        </p:nvSpPr>
        <p:spPr bwMode="auto">
          <a:xfrm>
            <a:off x="6351588" y="4522788"/>
            <a:ext cx="2309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a:t>Households</a:t>
            </a:r>
          </a:p>
        </p:txBody>
      </p:sp>
      <p:sp>
        <p:nvSpPr>
          <p:cNvPr id="45" name="TextBox 44"/>
          <p:cNvSpPr txBox="1">
            <a:spLocks noChangeArrowheads="1"/>
          </p:cNvSpPr>
          <p:nvPr>
            <p:custDataLst>
              <p:tags r:id="rId24"/>
            </p:custDataLst>
          </p:nvPr>
        </p:nvSpPr>
        <p:spPr bwMode="auto">
          <a:xfrm>
            <a:off x="960438" y="4573588"/>
            <a:ext cx="231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a:t>Firms</a:t>
            </a:r>
          </a:p>
        </p:txBody>
      </p:sp>
      <p:sp>
        <p:nvSpPr>
          <p:cNvPr id="46" name="Right Triangle 45"/>
          <p:cNvSpPr>
            <a:spLocks noChangeArrowheads="1"/>
          </p:cNvSpPr>
          <p:nvPr>
            <p:custDataLst>
              <p:tags r:id="rId25"/>
            </p:custDataLst>
          </p:nvPr>
        </p:nvSpPr>
        <p:spPr bwMode="auto">
          <a:xfrm rot="9221221">
            <a:off x="7397750" y="5480050"/>
            <a:ext cx="463550" cy="457200"/>
          </a:xfrm>
          <a:prstGeom prst="rtTriangle">
            <a:avLst/>
          </a:prstGeom>
          <a:solidFill>
            <a:srgbClr val="0000FF"/>
          </a:solidFill>
          <a:ln w="9525">
            <a:solidFill>
              <a:srgbClr val="0000F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18458" name="TextBox 46"/>
          <p:cNvSpPr txBox="1">
            <a:spLocks noChangeArrowheads="1"/>
          </p:cNvSpPr>
          <p:nvPr>
            <p:custDataLst>
              <p:tags r:id="rId26"/>
            </p:custDataLst>
          </p:nvPr>
        </p:nvSpPr>
        <p:spPr bwMode="auto">
          <a:xfrm>
            <a:off x="88900" y="6056313"/>
            <a:ext cx="2320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Arrows represent flow of money</a:t>
            </a:r>
          </a:p>
        </p:txBody>
      </p:sp>
      <p:pic>
        <p:nvPicPr>
          <p:cNvPr id="18459" name="what goes around.gif">
            <a:hlinkClick r:id="rId31"/>
          </p:cNvPr>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202363" y="0"/>
            <a:ext cx="29416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A3F27502-F121-D068-B665-0E830D6CE884}"/>
              </a:ext>
            </a:extLst>
          </p:cNvPr>
          <p:cNvSpPr>
            <a:spLocks noGrp="1"/>
          </p:cNvSpPr>
          <p:nvPr>
            <p:ph type="sldNum" sz="quarter" idx="12"/>
          </p:nvPr>
        </p:nvSpPr>
        <p:spPr/>
        <p:txBody>
          <a:bodyPr/>
          <a:lstStyle/>
          <a:p>
            <a:pPr>
              <a:defRPr/>
            </a:pPr>
            <a:fld id="{7AEF4B71-A9BB-4321-A0B3-2CDC81B55AE1}" type="slidenum">
              <a:rPr lang="en-US" smtClean="0"/>
              <a:pPr>
                <a:defRPr/>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29" grpId="1" animBg="1"/>
      <p:bldP spid="32" grpId="0" animBg="1"/>
      <p:bldP spid="34" grpId="0" animBg="1"/>
      <p:bldP spid="36" grpId="0" animBg="1"/>
      <p:bldP spid="37" grpId="0"/>
      <p:bldP spid="38" grpId="0"/>
      <p:bldP spid="39" grpId="0"/>
      <p:bldP spid="40" grpId="0"/>
      <p:bldP spid="41" grpId="0"/>
      <p:bldP spid="42" grpId="0"/>
      <p:bldP spid="43" grpId="0"/>
      <p:bldP spid="44" grpId="0"/>
      <p:bldP spid="45" grpId="0"/>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533400" y="152400"/>
            <a:ext cx="8077200" cy="1020762"/>
          </a:xfrm>
        </p:spPr>
        <p:txBody>
          <a:bodyPr/>
          <a:lstStyle/>
          <a:p>
            <a:pPr eaLnBrk="1" hangingPunct="1"/>
            <a:r>
              <a:rPr lang="en-US" altLang="en-US" sz="4000" b="1" dirty="0"/>
              <a:t>1. What GDP Measures</a:t>
            </a:r>
            <a:endParaRPr lang="en-US" altLang="en-US" sz="4000" b="1" dirty="0">
              <a:solidFill>
                <a:srgbClr val="FF0000"/>
              </a:solidFill>
            </a:endParaRPr>
          </a:p>
        </p:txBody>
      </p:sp>
      <p:sp>
        <p:nvSpPr>
          <p:cNvPr id="17410" name="Content Placeholder 2"/>
          <p:cNvSpPr>
            <a:spLocks noGrp="1"/>
          </p:cNvSpPr>
          <p:nvPr>
            <p:ph idx="1"/>
          </p:nvPr>
        </p:nvSpPr>
        <p:spPr>
          <a:xfrm>
            <a:off x="381000" y="1371600"/>
            <a:ext cx="8458200" cy="5029199"/>
          </a:xfrm>
        </p:spPr>
        <p:txBody>
          <a:bodyPr/>
          <a:lstStyle/>
          <a:p>
            <a:pPr eaLnBrk="1" hangingPunct="1"/>
            <a:r>
              <a:rPr lang="en-US" altLang="en-US" b="1" dirty="0">
                <a:solidFill>
                  <a:srgbClr val="FF0000"/>
                </a:solidFill>
                <a:latin typeface="Times New Roman" panose="02020603050405020304" pitchFamily="18" charset="0"/>
                <a:cs typeface="Times New Roman" panose="02020603050405020304" pitchFamily="18" charset="0"/>
              </a:rPr>
              <a:t>G</a:t>
            </a:r>
            <a:r>
              <a:rPr lang="en-US" altLang="en-US" dirty="0">
                <a:latin typeface="Times New Roman" panose="02020603050405020304" pitchFamily="18" charset="0"/>
                <a:cs typeface="Times New Roman" panose="02020603050405020304" pitchFamily="18" charset="0"/>
              </a:rPr>
              <a:t>ross </a:t>
            </a:r>
            <a:r>
              <a:rPr lang="en-US" altLang="en-US" b="1" dirty="0">
                <a:solidFill>
                  <a:srgbClr val="FF0000"/>
                </a:solidFill>
                <a:latin typeface="Times New Roman" panose="02020603050405020304" pitchFamily="18" charset="0"/>
                <a:cs typeface="Times New Roman" panose="02020603050405020304" pitchFamily="18" charset="0"/>
              </a:rPr>
              <a:t>D</a:t>
            </a:r>
            <a:r>
              <a:rPr lang="en-US" altLang="en-US" dirty="0">
                <a:latin typeface="Times New Roman" panose="02020603050405020304" pitchFamily="18" charset="0"/>
                <a:cs typeface="Times New Roman" panose="02020603050405020304" pitchFamily="18" charset="0"/>
              </a:rPr>
              <a:t>omestic </a:t>
            </a:r>
            <a:r>
              <a:rPr lang="en-US" altLang="en-US" b="1" dirty="0">
                <a:solidFill>
                  <a:srgbClr val="FF0000"/>
                </a:solidFill>
                <a:latin typeface="Times New Roman" panose="02020603050405020304" pitchFamily="18" charset="0"/>
                <a:cs typeface="Times New Roman" panose="02020603050405020304" pitchFamily="18" charset="0"/>
              </a:rPr>
              <a:t>P</a:t>
            </a:r>
            <a:r>
              <a:rPr lang="en-US" altLang="en-US" dirty="0">
                <a:latin typeface="Times New Roman" panose="02020603050405020304" pitchFamily="18" charset="0"/>
                <a:cs typeface="Times New Roman" panose="02020603050405020304" pitchFamily="18" charset="0"/>
              </a:rPr>
              <a:t>roduct (GDP)  </a:t>
            </a:r>
          </a:p>
          <a:p>
            <a:pPr lvl="1" eaLnBrk="1" hangingPunct="1"/>
            <a:r>
              <a:rPr lang="en-US" altLang="en-US" sz="3200" dirty="0">
                <a:latin typeface="Times New Roman" panose="02020603050405020304" pitchFamily="18" charset="0"/>
                <a:cs typeface="Times New Roman" panose="02020603050405020304" pitchFamily="18" charset="0"/>
              </a:rPr>
              <a:t>The market value of all final goods &amp; services produced in a country during a specific period of</a:t>
            </a:r>
            <a:r>
              <a:rPr lang="en-US" altLang="en-US" sz="3200" b="1" dirty="0">
                <a:solidFill>
                  <a:srgbClr val="FF0000"/>
                </a:solidFill>
                <a:latin typeface="Times New Roman" panose="02020603050405020304" pitchFamily="18" charset="0"/>
                <a:cs typeface="Times New Roman" panose="02020603050405020304" pitchFamily="18" charset="0"/>
              </a:rPr>
              <a:t> time</a:t>
            </a:r>
            <a:endParaRPr lang="en-US" altLang="en-US" sz="3200"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rPr>
              <a:t>Important notes:</a:t>
            </a:r>
          </a:p>
          <a:p>
            <a:pPr lvl="1" eaLnBrk="1" hangingPunct="1"/>
            <a:r>
              <a:rPr lang="en-US" altLang="en-US" sz="3200" dirty="0">
                <a:latin typeface="Times New Roman" panose="02020603050405020304" pitchFamily="18" charset="0"/>
                <a:cs typeface="Times New Roman" panose="02020603050405020304" pitchFamily="18" charset="0"/>
              </a:rPr>
              <a:t>Includes only final goods &amp; services</a:t>
            </a:r>
          </a:p>
          <a:p>
            <a:pPr lvl="1" eaLnBrk="1" hangingPunct="1"/>
            <a:r>
              <a:rPr lang="en-US" altLang="en-US" sz="3200" dirty="0">
                <a:latin typeface="Times New Roman" panose="02020603050405020304" pitchFamily="18" charset="0"/>
                <a:cs typeface="Times New Roman" panose="02020603050405020304" pitchFamily="18" charset="0"/>
              </a:rPr>
              <a:t>Includes only </a:t>
            </a:r>
            <a:r>
              <a:rPr lang="en-US" altLang="en-US" sz="3200" b="1" i="1" dirty="0">
                <a:solidFill>
                  <a:srgbClr val="FF0000"/>
                </a:solidFill>
                <a:latin typeface="Times New Roman" panose="02020603050405020304" pitchFamily="18" charset="0"/>
                <a:cs typeface="Times New Roman" panose="02020603050405020304" pitchFamily="18" charset="0"/>
              </a:rPr>
              <a:t>current</a:t>
            </a:r>
            <a:r>
              <a:rPr lang="en-US" altLang="en-US" sz="3200" dirty="0">
                <a:latin typeface="Times New Roman" panose="02020603050405020304" pitchFamily="18" charset="0"/>
                <a:cs typeface="Times New Roman" panose="02020603050405020304" pitchFamily="18" charset="0"/>
              </a:rPr>
              <a:t> production</a:t>
            </a:r>
          </a:p>
          <a:p>
            <a:pPr lvl="1" eaLnBrk="1" hangingPunct="1"/>
            <a:r>
              <a:rPr lang="en-US" altLang="en-US" sz="3200" dirty="0">
                <a:latin typeface="Times New Roman" panose="02020603050405020304" pitchFamily="18" charset="0"/>
                <a:cs typeface="Times New Roman" panose="02020603050405020304" pitchFamily="18" charset="0"/>
              </a:rPr>
              <a:t>Does not include transfer payments</a:t>
            </a: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B269057-3071-4B93-9623-885BE6D87B86}"/>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extLst>
      <p:ext uri="{BB962C8B-B14F-4D97-AF65-F5344CB8AC3E}">
        <p14:creationId xmlns:p14="http://schemas.microsoft.com/office/powerpoint/2010/main" val="357541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fade">
                                      <p:cBhvr>
                                        <p:cTn id="7" dur="500"/>
                                        <p:tgtEl>
                                          <p:spTgt spid="174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410">
                                            <p:txEl>
                                              <p:pRg st="1" end="1"/>
                                            </p:txEl>
                                          </p:spTgt>
                                        </p:tgtEl>
                                        <p:attrNameLst>
                                          <p:attrName>style.visibility</p:attrName>
                                        </p:attrNameLst>
                                      </p:cBhvr>
                                      <p:to>
                                        <p:strVal val="visible"/>
                                      </p:to>
                                    </p:set>
                                    <p:animEffect transition="in" filter="fade">
                                      <p:cBhvr>
                                        <p:cTn id="10" dur="500"/>
                                        <p:tgtEl>
                                          <p:spTgt spid="174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10">
                                            <p:txEl>
                                              <p:pRg st="2" end="2"/>
                                            </p:txEl>
                                          </p:spTgt>
                                        </p:tgtEl>
                                        <p:attrNameLst>
                                          <p:attrName>style.visibility</p:attrName>
                                        </p:attrNameLst>
                                      </p:cBhvr>
                                      <p:to>
                                        <p:strVal val="visible"/>
                                      </p:to>
                                    </p:set>
                                    <p:animEffect transition="in" filter="fade">
                                      <p:cBhvr>
                                        <p:cTn id="15" dur="500"/>
                                        <p:tgtEl>
                                          <p:spTgt spid="174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410">
                                            <p:txEl>
                                              <p:pRg st="3" end="3"/>
                                            </p:txEl>
                                          </p:spTgt>
                                        </p:tgtEl>
                                        <p:attrNameLst>
                                          <p:attrName>style.visibility</p:attrName>
                                        </p:attrNameLst>
                                      </p:cBhvr>
                                      <p:to>
                                        <p:strVal val="visible"/>
                                      </p:to>
                                    </p:set>
                                    <p:animEffect transition="in" filter="fade">
                                      <p:cBhvr>
                                        <p:cTn id="20" dur="500"/>
                                        <p:tgtEl>
                                          <p:spTgt spid="174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animEffect transition="in" filter="fade">
                                      <p:cBhvr>
                                        <p:cTn id="25" dur="500"/>
                                        <p:tgtEl>
                                          <p:spTgt spid="174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410">
                                            <p:txEl>
                                              <p:pRg st="5" end="5"/>
                                            </p:txEl>
                                          </p:spTgt>
                                        </p:tgtEl>
                                        <p:attrNameLst>
                                          <p:attrName>style.visibility</p:attrName>
                                        </p:attrNameLst>
                                      </p:cBhvr>
                                      <p:to>
                                        <p:strVal val="visible"/>
                                      </p:to>
                                    </p:set>
                                    <p:animEffect transition="in" filter="fade">
                                      <p:cBhvr>
                                        <p:cTn id="30" dur="500"/>
                                        <p:tgtEl>
                                          <p:spTgt spid="17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C0A-6083-4D05-870A-B6571FC25514}"/>
              </a:ext>
            </a:extLst>
          </p:cNvPr>
          <p:cNvSpPr>
            <a:spLocks noGrp="1"/>
          </p:cNvSpPr>
          <p:nvPr>
            <p:ph type="title"/>
          </p:nvPr>
        </p:nvSpPr>
        <p:spPr>
          <a:xfrm>
            <a:off x="457200" y="274638"/>
            <a:ext cx="8229600" cy="715962"/>
          </a:xfrm>
        </p:spPr>
        <p:txBody>
          <a:bodyPr/>
          <a:lstStyle/>
          <a:p>
            <a:r>
              <a:rPr lang="en-US" sz="4000" b="1" dirty="0"/>
              <a:t>GDP Counts the Market Value </a:t>
            </a:r>
          </a:p>
        </p:txBody>
      </p:sp>
      <p:graphicFrame>
        <p:nvGraphicFramePr>
          <p:cNvPr id="4" name="Content Placeholder 3">
            <a:extLst>
              <a:ext uri="{FF2B5EF4-FFF2-40B4-BE49-F238E27FC236}">
                <a16:creationId xmlns:a16="http://schemas.microsoft.com/office/drawing/2014/main" id="{DEF25696-4BCA-4C37-9FDD-9E6622CC367E}"/>
              </a:ext>
            </a:extLst>
          </p:cNvPr>
          <p:cNvGraphicFramePr>
            <a:graphicFrameLocks noGrp="1"/>
          </p:cNvGraphicFramePr>
          <p:nvPr>
            <p:ph idx="1"/>
            <p:extLst>
              <p:ext uri="{D42A27DB-BD31-4B8C-83A1-F6EECF244321}">
                <p14:modId xmlns:p14="http://schemas.microsoft.com/office/powerpoint/2010/main" val="1387101112"/>
              </p:ext>
            </p:extLst>
          </p:nvPr>
        </p:nvGraphicFramePr>
        <p:xfrm>
          <a:off x="1725726" y="4038600"/>
          <a:ext cx="5692548" cy="2434046"/>
        </p:xfrm>
        <a:graphic>
          <a:graphicData uri="http://schemas.openxmlformats.org/drawingml/2006/table">
            <a:tbl>
              <a:tblPr firstRow="1" bandRow="1">
                <a:tableStyleId>{5C22544A-7EE6-4342-B048-85BDC9FD1C3A}</a:tableStyleId>
              </a:tblPr>
              <a:tblGrid>
                <a:gridCol w="1237330">
                  <a:extLst>
                    <a:ext uri="{9D8B030D-6E8A-4147-A177-3AD203B41FA5}">
                      <a16:colId xmlns:a16="http://schemas.microsoft.com/office/drawing/2014/main" val="1990277688"/>
                    </a:ext>
                  </a:extLst>
                </a:gridCol>
                <a:gridCol w="1124610">
                  <a:extLst>
                    <a:ext uri="{9D8B030D-6E8A-4147-A177-3AD203B41FA5}">
                      <a16:colId xmlns:a16="http://schemas.microsoft.com/office/drawing/2014/main" val="1176954698"/>
                    </a:ext>
                  </a:extLst>
                </a:gridCol>
                <a:gridCol w="354497">
                  <a:extLst>
                    <a:ext uri="{9D8B030D-6E8A-4147-A177-3AD203B41FA5}">
                      <a16:colId xmlns:a16="http://schemas.microsoft.com/office/drawing/2014/main" val="2836226280"/>
                    </a:ext>
                  </a:extLst>
                </a:gridCol>
                <a:gridCol w="1013594">
                  <a:extLst>
                    <a:ext uri="{9D8B030D-6E8A-4147-A177-3AD203B41FA5}">
                      <a16:colId xmlns:a16="http://schemas.microsoft.com/office/drawing/2014/main" val="155677889"/>
                    </a:ext>
                  </a:extLst>
                </a:gridCol>
                <a:gridCol w="354497">
                  <a:extLst>
                    <a:ext uri="{9D8B030D-6E8A-4147-A177-3AD203B41FA5}">
                      <a16:colId xmlns:a16="http://schemas.microsoft.com/office/drawing/2014/main" val="509313661"/>
                    </a:ext>
                  </a:extLst>
                </a:gridCol>
                <a:gridCol w="1608020">
                  <a:extLst>
                    <a:ext uri="{9D8B030D-6E8A-4147-A177-3AD203B41FA5}">
                      <a16:colId xmlns:a16="http://schemas.microsoft.com/office/drawing/2014/main" val="1409668707"/>
                    </a:ext>
                  </a:extLst>
                </a:gridCol>
              </a:tblGrid>
              <a:tr h="682720">
                <a:tc>
                  <a:txBody>
                    <a:bodyPr/>
                    <a:lstStyle/>
                    <a:p>
                      <a:r>
                        <a:rPr lang="en-US" sz="1800" dirty="0">
                          <a:latin typeface="+mj-lt"/>
                        </a:rPr>
                        <a:t>Goods</a:t>
                      </a:r>
                    </a:p>
                    <a:p>
                      <a:r>
                        <a:rPr lang="en-US" sz="1800" dirty="0">
                          <a:latin typeface="+mj-lt"/>
                        </a:rPr>
                        <a:t>produced</a:t>
                      </a:r>
                    </a:p>
                  </a:txBody>
                  <a:tcPr marL="68580" marR="68580" marT="34290" marB="34290">
                    <a:solidFill>
                      <a:srgbClr val="799B30"/>
                    </a:solidFill>
                  </a:tcPr>
                </a:tc>
                <a:tc>
                  <a:txBody>
                    <a:bodyPr/>
                    <a:lstStyle/>
                    <a:p>
                      <a:r>
                        <a:rPr lang="en-US" sz="1800" dirty="0">
                          <a:latin typeface="+mj-lt"/>
                        </a:rPr>
                        <a:t>Quantity</a:t>
                      </a:r>
                    </a:p>
                  </a:txBody>
                  <a:tcPr marL="68580" marR="68580" marT="34290" marB="34290">
                    <a:solidFill>
                      <a:srgbClr val="799B30"/>
                    </a:solidFill>
                  </a:tcPr>
                </a:tc>
                <a:tc>
                  <a:txBody>
                    <a:bodyPr/>
                    <a:lstStyle/>
                    <a:p>
                      <a:r>
                        <a:rPr lang="en-US" sz="1800" dirty="0">
                          <a:latin typeface="+mj-lt"/>
                        </a:rPr>
                        <a:t>×</a:t>
                      </a:r>
                    </a:p>
                  </a:txBody>
                  <a:tcPr marL="68580" marR="68580" marT="34290" marB="34290">
                    <a:solidFill>
                      <a:srgbClr val="799B30"/>
                    </a:solidFill>
                  </a:tcPr>
                </a:tc>
                <a:tc>
                  <a:txBody>
                    <a:bodyPr/>
                    <a:lstStyle/>
                    <a:p>
                      <a:r>
                        <a:rPr lang="en-US" sz="1800" dirty="0">
                          <a:latin typeface="+mj-lt"/>
                        </a:rPr>
                        <a:t>Unit Price</a:t>
                      </a:r>
                    </a:p>
                  </a:txBody>
                  <a:tcPr marL="68580" marR="68580" marT="34290" marB="34290">
                    <a:solidFill>
                      <a:srgbClr val="799B30"/>
                    </a:solidFill>
                  </a:tcPr>
                </a:tc>
                <a:tc>
                  <a:txBody>
                    <a:bodyPr/>
                    <a:lstStyle/>
                    <a:p>
                      <a:r>
                        <a:rPr lang="en-US" sz="1800" dirty="0">
                          <a:latin typeface="+mj-lt"/>
                        </a:rPr>
                        <a:t>=</a:t>
                      </a:r>
                    </a:p>
                  </a:txBody>
                  <a:tcPr marL="68580" marR="68580" marT="34290" marB="34290">
                    <a:solidFill>
                      <a:srgbClr val="799B30"/>
                    </a:solidFill>
                  </a:tcPr>
                </a:tc>
                <a:tc>
                  <a:txBody>
                    <a:bodyPr/>
                    <a:lstStyle/>
                    <a:p>
                      <a:r>
                        <a:rPr lang="en-US" sz="1800" dirty="0">
                          <a:latin typeface="+mj-lt"/>
                        </a:rPr>
                        <a:t>Market value</a:t>
                      </a:r>
                    </a:p>
                  </a:txBody>
                  <a:tcPr marL="68580" marR="68580" marT="34290" marB="34290">
                    <a:solidFill>
                      <a:srgbClr val="799B30"/>
                    </a:solidFill>
                  </a:tcPr>
                </a:tc>
                <a:extLst>
                  <a:ext uri="{0D108BD9-81ED-4DB2-BD59-A6C34878D82A}">
                    <a16:rowId xmlns:a16="http://schemas.microsoft.com/office/drawing/2014/main" val="2933820868"/>
                  </a:ext>
                </a:extLst>
              </a:tr>
              <a:tr h="682720">
                <a:tc>
                  <a:txBody>
                    <a:bodyPr/>
                    <a:lstStyle/>
                    <a:p>
                      <a:r>
                        <a:rPr lang="en-US" sz="1800" dirty="0">
                          <a:latin typeface="+mj-lt"/>
                        </a:rPr>
                        <a:t>Corn</a:t>
                      </a:r>
                    </a:p>
                  </a:txBody>
                  <a:tcPr marL="68580" marR="68580" marT="34290" marB="34290">
                    <a:solidFill>
                      <a:schemeClr val="bg1"/>
                    </a:solidFill>
                  </a:tcPr>
                </a:tc>
                <a:tc>
                  <a:txBody>
                    <a:bodyPr/>
                    <a:lstStyle/>
                    <a:p>
                      <a:r>
                        <a:rPr lang="en-US" sz="1800" dirty="0">
                          <a:latin typeface="+mj-lt"/>
                        </a:rPr>
                        <a:t>12 billion bushels</a:t>
                      </a:r>
                    </a:p>
                  </a:txBody>
                  <a:tcPr marL="68580" marR="68580" marT="34290" marB="34290">
                    <a:solidFill>
                      <a:schemeClr val="bg1"/>
                    </a:solidFill>
                  </a:tcPr>
                </a:tc>
                <a:tc>
                  <a:txBody>
                    <a:bodyPr/>
                    <a:lstStyle/>
                    <a:p>
                      <a:r>
                        <a:rPr lang="en-US" sz="1800" dirty="0">
                          <a:latin typeface="+mj-lt"/>
                        </a:rPr>
                        <a:t>×</a:t>
                      </a:r>
                    </a:p>
                  </a:txBody>
                  <a:tcPr marL="68580" marR="68580" marT="34290" marB="34290">
                    <a:solidFill>
                      <a:schemeClr val="bg1"/>
                    </a:solidFill>
                  </a:tcPr>
                </a:tc>
                <a:tc>
                  <a:txBody>
                    <a:bodyPr/>
                    <a:lstStyle/>
                    <a:p>
                      <a:r>
                        <a:rPr lang="en-US" sz="1800" dirty="0">
                          <a:latin typeface="+mj-lt"/>
                        </a:rPr>
                        <a:t>$5</a:t>
                      </a:r>
                    </a:p>
                  </a:txBody>
                  <a:tcPr marL="68580" marR="68580" marT="34290" marB="34290">
                    <a:solidFill>
                      <a:schemeClr val="bg1"/>
                    </a:solidFill>
                  </a:tcPr>
                </a:tc>
                <a:tc>
                  <a:txBody>
                    <a:bodyPr/>
                    <a:lstStyle/>
                    <a:p>
                      <a:r>
                        <a:rPr lang="en-US" sz="1800" dirty="0">
                          <a:latin typeface="+mj-lt"/>
                        </a:rPr>
                        <a:t>=</a:t>
                      </a:r>
                    </a:p>
                  </a:txBody>
                  <a:tcPr marL="68580" marR="68580" marT="34290" marB="34290">
                    <a:solidFill>
                      <a:schemeClr val="bg1"/>
                    </a:solidFill>
                  </a:tcPr>
                </a:tc>
                <a:tc>
                  <a:txBody>
                    <a:bodyPr/>
                    <a:lstStyle/>
                    <a:p>
                      <a:r>
                        <a:rPr lang="en-US" sz="1800" dirty="0">
                          <a:latin typeface="+mj-lt"/>
                        </a:rPr>
                        <a:t>$60 billion</a:t>
                      </a:r>
                    </a:p>
                  </a:txBody>
                  <a:tcPr marL="68580" marR="68580" marT="34290" marB="34290">
                    <a:solidFill>
                      <a:schemeClr val="bg1"/>
                    </a:solidFill>
                  </a:tcPr>
                </a:tc>
                <a:extLst>
                  <a:ext uri="{0D108BD9-81ED-4DB2-BD59-A6C34878D82A}">
                    <a16:rowId xmlns:a16="http://schemas.microsoft.com/office/drawing/2014/main" val="1647028905"/>
                  </a:ext>
                </a:extLst>
              </a:tr>
              <a:tr h="682720">
                <a:tc>
                  <a:txBody>
                    <a:bodyPr/>
                    <a:lstStyle/>
                    <a:p>
                      <a:r>
                        <a:rPr lang="en-US" sz="1800" dirty="0">
                          <a:latin typeface="+mj-lt"/>
                        </a:rPr>
                        <a:t>Cars</a:t>
                      </a:r>
                    </a:p>
                  </a:txBody>
                  <a:tcPr marL="68580" marR="68580" marT="34290" marB="34290">
                    <a:solidFill>
                      <a:srgbClr val="EAF5E4"/>
                    </a:solidFill>
                  </a:tcPr>
                </a:tc>
                <a:tc>
                  <a:txBody>
                    <a:bodyPr/>
                    <a:lstStyle/>
                    <a:p>
                      <a:r>
                        <a:rPr lang="en-US" sz="1800" dirty="0">
                          <a:latin typeface="+mj-lt"/>
                        </a:rPr>
                        <a:t>8 million vehicles</a:t>
                      </a:r>
                    </a:p>
                  </a:txBody>
                  <a:tcPr marL="68580" marR="68580" marT="34290" marB="34290">
                    <a:solidFill>
                      <a:srgbClr val="EAF5E4"/>
                    </a:solidFill>
                  </a:tcPr>
                </a:tc>
                <a:tc>
                  <a:txBody>
                    <a:bodyPr/>
                    <a:lstStyle/>
                    <a:p>
                      <a:r>
                        <a:rPr lang="en-US" sz="1800" dirty="0">
                          <a:latin typeface="+mj-lt"/>
                        </a:rPr>
                        <a:t>×</a:t>
                      </a:r>
                    </a:p>
                  </a:txBody>
                  <a:tcPr marL="68580" marR="68580" marT="34290" marB="34290">
                    <a:solidFill>
                      <a:srgbClr val="EAF5E4"/>
                    </a:solidFill>
                  </a:tcPr>
                </a:tc>
                <a:tc>
                  <a:txBody>
                    <a:bodyPr/>
                    <a:lstStyle/>
                    <a:p>
                      <a:r>
                        <a:rPr lang="en-US" sz="1800" dirty="0">
                          <a:latin typeface="+mj-lt"/>
                        </a:rPr>
                        <a:t>$30,000</a:t>
                      </a:r>
                    </a:p>
                  </a:txBody>
                  <a:tcPr marL="68580" marR="68580" marT="34290" marB="34290">
                    <a:solidFill>
                      <a:srgbClr val="EAF5E4"/>
                    </a:solidFill>
                  </a:tcPr>
                </a:tc>
                <a:tc>
                  <a:txBody>
                    <a:bodyPr/>
                    <a:lstStyle/>
                    <a:p>
                      <a:r>
                        <a:rPr lang="en-US" sz="1800" dirty="0">
                          <a:latin typeface="+mj-lt"/>
                        </a:rPr>
                        <a:t>=</a:t>
                      </a:r>
                    </a:p>
                  </a:txBody>
                  <a:tcPr marL="68580" marR="68580" marT="34290" marB="34290">
                    <a:solidFill>
                      <a:srgbClr val="EAF5E4"/>
                    </a:solidFill>
                  </a:tcPr>
                </a:tc>
                <a:tc>
                  <a:txBody>
                    <a:bodyPr/>
                    <a:lstStyle/>
                    <a:p>
                      <a:r>
                        <a:rPr lang="en-US" sz="1800" dirty="0">
                          <a:latin typeface="+mj-lt"/>
                        </a:rPr>
                        <a:t>$240 billion</a:t>
                      </a:r>
                    </a:p>
                  </a:txBody>
                  <a:tcPr marL="68580" marR="68580" marT="34290" marB="34290">
                    <a:lnB w="12700" cap="flat" cmpd="sng" algn="ctr">
                      <a:solidFill>
                        <a:schemeClr val="tx1"/>
                      </a:solidFill>
                      <a:prstDash val="solid"/>
                      <a:round/>
                      <a:headEnd type="none" w="med" len="med"/>
                      <a:tailEnd type="none" w="med" len="med"/>
                    </a:lnB>
                    <a:solidFill>
                      <a:srgbClr val="EAF5E4"/>
                    </a:solidFill>
                  </a:tcPr>
                </a:tc>
                <a:extLst>
                  <a:ext uri="{0D108BD9-81ED-4DB2-BD59-A6C34878D82A}">
                    <a16:rowId xmlns:a16="http://schemas.microsoft.com/office/drawing/2014/main" val="3550529512"/>
                  </a:ext>
                </a:extLst>
              </a:tr>
              <a:tr h="385886">
                <a:tc gridSpan="5">
                  <a:txBody>
                    <a:bodyPr/>
                    <a:lstStyle/>
                    <a:p>
                      <a:endParaRPr lang="en-US" sz="1800" dirty="0">
                        <a:latin typeface="+mj-lt"/>
                      </a:endParaRPr>
                    </a:p>
                  </a:txBody>
                  <a:tcPr marL="68580" marR="68580" marT="34290" marB="34290">
                    <a:solidFill>
                      <a:schemeClr val="bg1"/>
                    </a:solidFill>
                  </a:tcPr>
                </a:tc>
                <a:tc hMerge="1">
                  <a:txBody>
                    <a:bodyPr/>
                    <a:lstStyle/>
                    <a:p>
                      <a:endParaRPr lang="en-US" sz="2400">
                        <a:latin typeface="+mj-lt"/>
                      </a:endParaRPr>
                    </a:p>
                  </a:txBody>
                  <a:tcPr/>
                </a:tc>
                <a:tc hMerge="1">
                  <a:txBody>
                    <a:bodyPr/>
                    <a:lstStyle/>
                    <a:p>
                      <a:endParaRPr lang="en-US" sz="2400">
                        <a:latin typeface="+mj-lt"/>
                      </a:endParaRPr>
                    </a:p>
                  </a:txBody>
                  <a:tcPr/>
                </a:tc>
                <a:tc hMerge="1">
                  <a:txBody>
                    <a:bodyPr/>
                    <a:lstStyle/>
                    <a:p>
                      <a:endParaRPr lang="en-US" sz="2400">
                        <a:latin typeface="+mj-lt"/>
                      </a:endParaRPr>
                    </a:p>
                  </a:txBody>
                  <a:tcPr/>
                </a:tc>
                <a:tc hMerge="1">
                  <a:txBody>
                    <a:bodyPr/>
                    <a:lstStyle/>
                    <a:p>
                      <a:endParaRPr lang="en-US" sz="2400" dirty="0">
                        <a:latin typeface="+mj-lt"/>
                      </a:endParaRPr>
                    </a:p>
                  </a:txBody>
                  <a:tcPr/>
                </a:tc>
                <a:tc>
                  <a:txBody>
                    <a:bodyPr/>
                    <a:lstStyle/>
                    <a:p>
                      <a:r>
                        <a:rPr lang="en-US" sz="1800" dirty="0">
                          <a:latin typeface="+mj-lt"/>
                        </a:rPr>
                        <a:t>$300 billion</a:t>
                      </a:r>
                    </a:p>
                  </a:txBody>
                  <a:tcPr marL="68580" marR="68580" marT="34290" marB="3429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318649890"/>
                  </a:ext>
                </a:extLst>
              </a:tr>
            </a:tbl>
          </a:graphicData>
        </a:graphic>
      </p:graphicFrame>
      <p:sp>
        <p:nvSpPr>
          <p:cNvPr id="6" name="TextBox 5">
            <a:extLst>
              <a:ext uri="{FF2B5EF4-FFF2-40B4-BE49-F238E27FC236}">
                <a16:creationId xmlns:a16="http://schemas.microsoft.com/office/drawing/2014/main" id="{3D12297C-B721-4C75-AD8C-9FF540DAA7B2}"/>
              </a:ext>
            </a:extLst>
          </p:cNvPr>
          <p:cNvSpPr txBox="1"/>
          <p:nvPr/>
        </p:nvSpPr>
        <p:spPr>
          <a:xfrm>
            <a:off x="381000" y="1407855"/>
            <a:ext cx="8229600" cy="2554545"/>
          </a:xfrm>
          <a:prstGeom prst="rect">
            <a:avLst/>
          </a:prstGeom>
          <a:noFill/>
        </p:spPr>
        <p:txBody>
          <a:bodyPr wrap="square" rtlCol="0">
            <a:spAutoFit/>
          </a:bodyPr>
          <a:lstStyle/>
          <a:p>
            <a:pPr marL="342900" indent="-342900">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Suppose the country of Gondor produces the following: 10 oranges, 15 cloaks, and 6 swords</a:t>
            </a:r>
            <a:endParaRPr lang="en-US" altLang="en-US" sz="3200" b="1"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Would it make sense to add them up to get output?</a:t>
            </a:r>
          </a:p>
          <a:p>
            <a:pPr marL="342900" indent="-3429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Need market value: Q x P</a:t>
            </a:r>
            <a:endParaRPr lang="en-US" sz="3200" dirty="0">
              <a:latin typeface="+mj-lt"/>
            </a:endParaRPr>
          </a:p>
        </p:txBody>
      </p:sp>
      <p:sp>
        <p:nvSpPr>
          <p:cNvPr id="3" name="Slide Number Placeholder 2">
            <a:extLst>
              <a:ext uri="{FF2B5EF4-FFF2-40B4-BE49-F238E27FC236}">
                <a16:creationId xmlns:a16="http://schemas.microsoft.com/office/drawing/2014/main" id="{8B4C95D1-451A-389C-854E-1D2B29468A47}"/>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spTree>
    <p:extLst>
      <p:ext uri="{BB962C8B-B14F-4D97-AF65-F5344CB8AC3E}">
        <p14:creationId xmlns:p14="http://schemas.microsoft.com/office/powerpoint/2010/main" val="87210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9485</TotalTime>
  <Words>1594</Words>
  <Application>Microsoft Macintosh PowerPoint</Application>
  <PresentationFormat>On-screen Show (4:3)</PresentationFormat>
  <Paragraphs>362</Paragraphs>
  <Slides>44</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Cambria Math</vt:lpstr>
      <vt:lpstr>Times New Roman</vt:lpstr>
      <vt:lpstr>Office Theme</vt:lpstr>
      <vt:lpstr>Chapter 6: Introduction to Macroeconomics and GDP</vt:lpstr>
      <vt:lpstr>PowerPoint Presentation</vt:lpstr>
      <vt:lpstr>Big Questions</vt:lpstr>
      <vt:lpstr>Macroeconomics vs Microeconomics</vt:lpstr>
      <vt:lpstr>PowerPoint Presentation</vt:lpstr>
      <vt:lpstr>GDP Measures Total Production</vt:lpstr>
      <vt:lpstr>PowerPoint Presentation</vt:lpstr>
      <vt:lpstr>1. What GDP Measures</vt:lpstr>
      <vt:lpstr>GDP Counts the Market Value </vt:lpstr>
      <vt:lpstr>GDP Includes Goods &amp; Services</vt:lpstr>
      <vt:lpstr>GDP Includes Goods &amp; Services</vt:lpstr>
      <vt:lpstr>Intermediate Steps in Cell Phone Production</vt:lpstr>
      <vt:lpstr>GDP Includes Goods Produced within a Nation </vt:lpstr>
      <vt:lpstr>GDP Only Looks at a Particular Period</vt:lpstr>
      <vt:lpstr>What’s included in U.S. GDP?</vt:lpstr>
      <vt:lpstr>PowerPoint Presentation</vt:lpstr>
      <vt:lpstr>Four Components of GDP</vt:lpstr>
      <vt:lpstr>Four Components of GDP</vt:lpstr>
      <vt:lpstr>U.S. GDP &amp; Its Components</vt:lpstr>
      <vt:lpstr>PowerPoint Presentation</vt:lpstr>
      <vt:lpstr>Calculating Real GDP</vt:lpstr>
      <vt:lpstr>Nominal v Real GDP</vt:lpstr>
      <vt:lpstr>Nominal v Real GDP Calculations</vt:lpstr>
      <vt:lpstr>U.S. Nominal &amp; Real GDP  (Real GDP is in 2012 dollars)</vt:lpstr>
      <vt:lpstr>Three Uses of GDP Data</vt:lpstr>
      <vt:lpstr>1. Measuring Economic Growth </vt:lpstr>
      <vt:lpstr>Computing Real GDP</vt:lpstr>
      <vt:lpstr>Computing Real GDP</vt:lpstr>
      <vt:lpstr>Growth Rates</vt:lpstr>
      <vt:lpstr>Nominal GDP Growth Rate (2021)</vt:lpstr>
      <vt:lpstr>Growth Rate of the Price Level (GDP Deflator) for (2021)</vt:lpstr>
      <vt:lpstr>2. Measuring Living Standards</vt:lpstr>
      <vt:lpstr>Measuring Living Standards</vt:lpstr>
      <vt:lpstr>Richest Countries in the World 2023</vt:lpstr>
      <vt:lpstr>U.S. Real Per Capita GDP, 1970-2021</vt:lpstr>
      <vt:lpstr>Comparing Economic Growth across nations</vt:lpstr>
      <vt:lpstr>3. Business Cycles</vt:lpstr>
      <vt:lpstr>The Business Cycle in the United States</vt:lpstr>
      <vt:lpstr>GDP Does Not Fully Account For: </vt:lpstr>
      <vt:lpstr>Shortcomings of GDP </vt:lpstr>
      <vt:lpstr>GDP and the Environment </vt:lpstr>
      <vt:lpstr>PowerPoint Presentation</vt:lpstr>
      <vt:lpstr>GDP = Happiness?</vt:lpstr>
      <vt:lpstr>PowerPoint Presentation</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289</cp:revision>
  <cp:lastPrinted>2022-10-17T01:52:02Z</cp:lastPrinted>
  <dcterms:created xsi:type="dcterms:W3CDTF">2012-11-19T16:22:26Z</dcterms:created>
  <dcterms:modified xsi:type="dcterms:W3CDTF">2024-01-23T17:08:40Z</dcterms:modified>
</cp:coreProperties>
</file>